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0" r:id="rId5"/>
    <p:sldId id="264" r:id="rId6"/>
    <p:sldId id="261" r:id="rId7"/>
    <p:sldId id="262" r:id="rId8"/>
    <p:sldId id="263" r:id="rId9"/>
    <p:sldId id="265" r:id="rId10"/>
    <p:sldId id="266" r:id="rId11"/>
    <p:sldId id="267" r:id="rId12"/>
    <p:sldId id="268" r:id="rId13"/>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8" d="100"/>
          <a:sy n="68" d="100"/>
        </p:scale>
        <p:origin x="792"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DD6E747-E820-497E-A1C0-08A61662DCD0}"/>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3DDF9383-59A3-4883-91DA-D21E3F9164A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30002512-91CC-4476-ADFA-D176B07E8A50}"/>
              </a:ext>
            </a:extLst>
          </p:cNvPr>
          <p:cNvSpPr>
            <a:spLocks noGrp="1"/>
          </p:cNvSpPr>
          <p:nvPr>
            <p:ph type="dt" sz="half" idx="10"/>
          </p:nvPr>
        </p:nvSpPr>
        <p:spPr/>
        <p:txBody>
          <a:bodyPr/>
          <a:lstStyle/>
          <a:p>
            <a:fld id="{BAC37529-4EAB-421C-B51A-B6B69005D11E}" type="datetimeFigureOut">
              <a:rPr lang="nb-NO" smtClean="0"/>
              <a:t>23.03.2021</a:t>
            </a:fld>
            <a:endParaRPr lang="nb-NO"/>
          </a:p>
        </p:txBody>
      </p:sp>
      <p:sp>
        <p:nvSpPr>
          <p:cNvPr id="5" name="Plassholder for bunntekst 4">
            <a:extLst>
              <a:ext uri="{FF2B5EF4-FFF2-40B4-BE49-F238E27FC236}">
                <a16:creationId xmlns:a16="http://schemas.microsoft.com/office/drawing/2014/main" id="{845358C3-BED4-4128-8C87-15F591EBD5B8}"/>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564541F5-1575-403D-A9C2-FCCAADDE8260}"/>
              </a:ext>
            </a:extLst>
          </p:cNvPr>
          <p:cNvSpPr>
            <a:spLocks noGrp="1"/>
          </p:cNvSpPr>
          <p:nvPr>
            <p:ph type="sldNum" sz="quarter" idx="12"/>
          </p:nvPr>
        </p:nvSpPr>
        <p:spPr/>
        <p:txBody>
          <a:bodyPr/>
          <a:lstStyle/>
          <a:p>
            <a:fld id="{D4792B91-467F-42D0-805B-1FAF9F4514DA}" type="slidenum">
              <a:rPr lang="nb-NO" smtClean="0"/>
              <a:t>‹#›</a:t>
            </a:fld>
            <a:endParaRPr lang="nb-NO"/>
          </a:p>
        </p:txBody>
      </p:sp>
    </p:spTree>
    <p:extLst>
      <p:ext uri="{BB962C8B-B14F-4D97-AF65-F5344CB8AC3E}">
        <p14:creationId xmlns:p14="http://schemas.microsoft.com/office/powerpoint/2010/main" val="3810381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9A1B524-3802-4D9B-9A29-E2B2C4205E3D}"/>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2A4A5398-E3BE-4F71-AD90-75AA4FC965F4}"/>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2537120F-67EE-4CDD-98D0-0A37EDB88D92}"/>
              </a:ext>
            </a:extLst>
          </p:cNvPr>
          <p:cNvSpPr>
            <a:spLocks noGrp="1"/>
          </p:cNvSpPr>
          <p:nvPr>
            <p:ph type="dt" sz="half" idx="10"/>
          </p:nvPr>
        </p:nvSpPr>
        <p:spPr/>
        <p:txBody>
          <a:bodyPr/>
          <a:lstStyle/>
          <a:p>
            <a:fld id="{BAC37529-4EAB-421C-B51A-B6B69005D11E}" type="datetimeFigureOut">
              <a:rPr lang="nb-NO" smtClean="0"/>
              <a:t>23.03.2021</a:t>
            </a:fld>
            <a:endParaRPr lang="nb-NO"/>
          </a:p>
        </p:txBody>
      </p:sp>
      <p:sp>
        <p:nvSpPr>
          <p:cNvPr id="5" name="Plassholder for bunntekst 4">
            <a:extLst>
              <a:ext uri="{FF2B5EF4-FFF2-40B4-BE49-F238E27FC236}">
                <a16:creationId xmlns:a16="http://schemas.microsoft.com/office/drawing/2014/main" id="{9D103795-E146-4369-BD0D-DDF723B3B454}"/>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9F66D58F-D8E2-4894-8004-82F86BA8EA95}"/>
              </a:ext>
            </a:extLst>
          </p:cNvPr>
          <p:cNvSpPr>
            <a:spLocks noGrp="1"/>
          </p:cNvSpPr>
          <p:nvPr>
            <p:ph type="sldNum" sz="quarter" idx="12"/>
          </p:nvPr>
        </p:nvSpPr>
        <p:spPr/>
        <p:txBody>
          <a:bodyPr/>
          <a:lstStyle/>
          <a:p>
            <a:fld id="{D4792B91-467F-42D0-805B-1FAF9F4514DA}" type="slidenum">
              <a:rPr lang="nb-NO" smtClean="0"/>
              <a:t>‹#›</a:t>
            </a:fld>
            <a:endParaRPr lang="nb-NO"/>
          </a:p>
        </p:txBody>
      </p:sp>
    </p:spTree>
    <p:extLst>
      <p:ext uri="{BB962C8B-B14F-4D97-AF65-F5344CB8AC3E}">
        <p14:creationId xmlns:p14="http://schemas.microsoft.com/office/powerpoint/2010/main" val="2044211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EF78773-38C8-41CB-AD93-456A9DFE0610}"/>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C4C8EBFC-F350-4C13-BE4E-C192189F522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62C0486A-4341-4022-B26A-3EFA91FAF343}"/>
              </a:ext>
            </a:extLst>
          </p:cNvPr>
          <p:cNvSpPr>
            <a:spLocks noGrp="1"/>
          </p:cNvSpPr>
          <p:nvPr>
            <p:ph type="dt" sz="half" idx="10"/>
          </p:nvPr>
        </p:nvSpPr>
        <p:spPr/>
        <p:txBody>
          <a:bodyPr/>
          <a:lstStyle/>
          <a:p>
            <a:fld id="{BAC37529-4EAB-421C-B51A-B6B69005D11E}" type="datetimeFigureOut">
              <a:rPr lang="nb-NO" smtClean="0"/>
              <a:t>23.03.2021</a:t>
            </a:fld>
            <a:endParaRPr lang="nb-NO"/>
          </a:p>
        </p:txBody>
      </p:sp>
      <p:sp>
        <p:nvSpPr>
          <p:cNvPr id="5" name="Plassholder for bunntekst 4">
            <a:extLst>
              <a:ext uri="{FF2B5EF4-FFF2-40B4-BE49-F238E27FC236}">
                <a16:creationId xmlns:a16="http://schemas.microsoft.com/office/drawing/2014/main" id="{BE232670-1CD1-4D33-B1BA-8576842D3E0A}"/>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AA9BC959-AB91-4191-B606-D4AD6DE63440}"/>
              </a:ext>
            </a:extLst>
          </p:cNvPr>
          <p:cNvSpPr>
            <a:spLocks noGrp="1"/>
          </p:cNvSpPr>
          <p:nvPr>
            <p:ph type="sldNum" sz="quarter" idx="12"/>
          </p:nvPr>
        </p:nvSpPr>
        <p:spPr/>
        <p:txBody>
          <a:bodyPr/>
          <a:lstStyle/>
          <a:p>
            <a:fld id="{D4792B91-467F-42D0-805B-1FAF9F4514DA}" type="slidenum">
              <a:rPr lang="nb-NO" smtClean="0"/>
              <a:t>‹#›</a:t>
            </a:fld>
            <a:endParaRPr lang="nb-NO"/>
          </a:p>
        </p:txBody>
      </p:sp>
    </p:spTree>
    <p:extLst>
      <p:ext uri="{BB962C8B-B14F-4D97-AF65-F5344CB8AC3E}">
        <p14:creationId xmlns:p14="http://schemas.microsoft.com/office/powerpoint/2010/main" val="33978519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13E83BB-39C9-480B-84E9-88374F501405}"/>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AEF1F440-19B5-4B2D-88F3-58CD4C450DF2}"/>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EE9A7796-6475-4E98-9DE4-588D006ED1DF}"/>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10C473C3-0C63-4DC8-858F-CBC1CA2EFD66}"/>
              </a:ext>
            </a:extLst>
          </p:cNvPr>
          <p:cNvSpPr>
            <a:spLocks noGrp="1"/>
          </p:cNvSpPr>
          <p:nvPr>
            <p:ph type="dt" sz="half" idx="10"/>
          </p:nvPr>
        </p:nvSpPr>
        <p:spPr/>
        <p:txBody>
          <a:bodyPr/>
          <a:lstStyle/>
          <a:p>
            <a:fld id="{BAC37529-4EAB-421C-B51A-B6B69005D11E}" type="datetimeFigureOut">
              <a:rPr lang="nb-NO" smtClean="0"/>
              <a:t>23.03.2021</a:t>
            </a:fld>
            <a:endParaRPr lang="nb-NO"/>
          </a:p>
        </p:txBody>
      </p:sp>
      <p:sp>
        <p:nvSpPr>
          <p:cNvPr id="6" name="Plassholder for bunntekst 5">
            <a:extLst>
              <a:ext uri="{FF2B5EF4-FFF2-40B4-BE49-F238E27FC236}">
                <a16:creationId xmlns:a16="http://schemas.microsoft.com/office/drawing/2014/main" id="{9E981212-A7C1-430D-868B-89344339654F}"/>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397055F2-17ED-4B0B-B378-0F8C9F279770}"/>
              </a:ext>
            </a:extLst>
          </p:cNvPr>
          <p:cNvSpPr>
            <a:spLocks noGrp="1"/>
          </p:cNvSpPr>
          <p:nvPr>
            <p:ph type="sldNum" sz="quarter" idx="12"/>
          </p:nvPr>
        </p:nvSpPr>
        <p:spPr/>
        <p:txBody>
          <a:bodyPr/>
          <a:lstStyle/>
          <a:p>
            <a:fld id="{D4792B91-467F-42D0-805B-1FAF9F4514DA}" type="slidenum">
              <a:rPr lang="nb-NO" smtClean="0"/>
              <a:t>‹#›</a:t>
            </a:fld>
            <a:endParaRPr lang="nb-NO"/>
          </a:p>
        </p:txBody>
      </p:sp>
    </p:spTree>
    <p:extLst>
      <p:ext uri="{BB962C8B-B14F-4D97-AF65-F5344CB8AC3E}">
        <p14:creationId xmlns:p14="http://schemas.microsoft.com/office/powerpoint/2010/main" val="2284628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E20C4BB-A829-4E98-8BC0-1BF976F76BF2}"/>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8BD608A9-A952-4BCE-BD6C-D92B43559DB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48BC4D43-0149-4E78-B897-6010200BAAB0}"/>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C9FEE63E-2F71-42DC-9CEC-6BE26F41EBF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37D3A621-0FEE-4E91-A76E-95E1E9A5A298}"/>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65163FCE-8D0E-40AF-8929-C398B0382057}"/>
              </a:ext>
            </a:extLst>
          </p:cNvPr>
          <p:cNvSpPr>
            <a:spLocks noGrp="1"/>
          </p:cNvSpPr>
          <p:nvPr>
            <p:ph type="dt" sz="half" idx="10"/>
          </p:nvPr>
        </p:nvSpPr>
        <p:spPr/>
        <p:txBody>
          <a:bodyPr/>
          <a:lstStyle/>
          <a:p>
            <a:fld id="{BAC37529-4EAB-421C-B51A-B6B69005D11E}" type="datetimeFigureOut">
              <a:rPr lang="nb-NO" smtClean="0"/>
              <a:t>23.03.2021</a:t>
            </a:fld>
            <a:endParaRPr lang="nb-NO"/>
          </a:p>
        </p:txBody>
      </p:sp>
      <p:sp>
        <p:nvSpPr>
          <p:cNvPr id="8" name="Plassholder for bunntekst 7">
            <a:extLst>
              <a:ext uri="{FF2B5EF4-FFF2-40B4-BE49-F238E27FC236}">
                <a16:creationId xmlns:a16="http://schemas.microsoft.com/office/drawing/2014/main" id="{DECAA43D-9EC7-41AB-8E72-52D0C6A98E6E}"/>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61C87BDA-E35D-4A1F-875C-C043845D13E3}"/>
              </a:ext>
            </a:extLst>
          </p:cNvPr>
          <p:cNvSpPr>
            <a:spLocks noGrp="1"/>
          </p:cNvSpPr>
          <p:nvPr>
            <p:ph type="sldNum" sz="quarter" idx="12"/>
          </p:nvPr>
        </p:nvSpPr>
        <p:spPr/>
        <p:txBody>
          <a:bodyPr/>
          <a:lstStyle/>
          <a:p>
            <a:fld id="{D4792B91-467F-42D0-805B-1FAF9F4514DA}" type="slidenum">
              <a:rPr lang="nb-NO" smtClean="0"/>
              <a:t>‹#›</a:t>
            </a:fld>
            <a:endParaRPr lang="nb-NO"/>
          </a:p>
        </p:txBody>
      </p:sp>
    </p:spTree>
    <p:extLst>
      <p:ext uri="{BB962C8B-B14F-4D97-AF65-F5344CB8AC3E}">
        <p14:creationId xmlns:p14="http://schemas.microsoft.com/office/powerpoint/2010/main" val="11881159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052ACE2-37C7-40AB-9A9D-4A078FC4AAAE}"/>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40F3878A-9A2D-4627-9A0D-745C598B4D6C}"/>
              </a:ext>
            </a:extLst>
          </p:cNvPr>
          <p:cNvSpPr>
            <a:spLocks noGrp="1"/>
          </p:cNvSpPr>
          <p:nvPr>
            <p:ph type="dt" sz="half" idx="10"/>
          </p:nvPr>
        </p:nvSpPr>
        <p:spPr/>
        <p:txBody>
          <a:bodyPr/>
          <a:lstStyle/>
          <a:p>
            <a:fld id="{BAC37529-4EAB-421C-B51A-B6B69005D11E}" type="datetimeFigureOut">
              <a:rPr lang="nb-NO" smtClean="0"/>
              <a:t>23.03.2021</a:t>
            </a:fld>
            <a:endParaRPr lang="nb-NO"/>
          </a:p>
        </p:txBody>
      </p:sp>
      <p:sp>
        <p:nvSpPr>
          <p:cNvPr id="4" name="Plassholder for bunntekst 3">
            <a:extLst>
              <a:ext uri="{FF2B5EF4-FFF2-40B4-BE49-F238E27FC236}">
                <a16:creationId xmlns:a16="http://schemas.microsoft.com/office/drawing/2014/main" id="{21A5FB24-46A5-44E5-8ED3-3CB7BAF24B9D}"/>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D3EE10F9-861F-4130-A3F5-FD89FF662536}"/>
              </a:ext>
            </a:extLst>
          </p:cNvPr>
          <p:cNvSpPr>
            <a:spLocks noGrp="1"/>
          </p:cNvSpPr>
          <p:nvPr>
            <p:ph type="sldNum" sz="quarter" idx="12"/>
          </p:nvPr>
        </p:nvSpPr>
        <p:spPr/>
        <p:txBody>
          <a:bodyPr/>
          <a:lstStyle/>
          <a:p>
            <a:fld id="{D4792B91-467F-42D0-805B-1FAF9F4514DA}" type="slidenum">
              <a:rPr lang="nb-NO" smtClean="0"/>
              <a:t>‹#›</a:t>
            </a:fld>
            <a:endParaRPr lang="nb-NO"/>
          </a:p>
        </p:txBody>
      </p:sp>
    </p:spTree>
    <p:extLst>
      <p:ext uri="{BB962C8B-B14F-4D97-AF65-F5344CB8AC3E}">
        <p14:creationId xmlns:p14="http://schemas.microsoft.com/office/powerpoint/2010/main" val="40599786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E650FEB2-F40C-4DFD-9987-966974D3D212}"/>
              </a:ext>
            </a:extLst>
          </p:cNvPr>
          <p:cNvSpPr>
            <a:spLocks noGrp="1"/>
          </p:cNvSpPr>
          <p:nvPr>
            <p:ph type="dt" sz="half" idx="10"/>
          </p:nvPr>
        </p:nvSpPr>
        <p:spPr/>
        <p:txBody>
          <a:bodyPr/>
          <a:lstStyle/>
          <a:p>
            <a:fld id="{BAC37529-4EAB-421C-B51A-B6B69005D11E}" type="datetimeFigureOut">
              <a:rPr lang="nb-NO" smtClean="0"/>
              <a:t>23.03.2021</a:t>
            </a:fld>
            <a:endParaRPr lang="nb-NO"/>
          </a:p>
        </p:txBody>
      </p:sp>
      <p:sp>
        <p:nvSpPr>
          <p:cNvPr id="3" name="Plassholder for bunntekst 2">
            <a:extLst>
              <a:ext uri="{FF2B5EF4-FFF2-40B4-BE49-F238E27FC236}">
                <a16:creationId xmlns:a16="http://schemas.microsoft.com/office/drawing/2014/main" id="{AC233B96-8584-4996-97AF-4241646CDD4E}"/>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E4BFFF59-5950-4D4A-B55A-951FD38D019C}"/>
              </a:ext>
            </a:extLst>
          </p:cNvPr>
          <p:cNvSpPr>
            <a:spLocks noGrp="1"/>
          </p:cNvSpPr>
          <p:nvPr>
            <p:ph type="sldNum" sz="quarter" idx="12"/>
          </p:nvPr>
        </p:nvSpPr>
        <p:spPr/>
        <p:txBody>
          <a:bodyPr/>
          <a:lstStyle/>
          <a:p>
            <a:fld id="{D4792B91-467F-42D0-805B-1FAF9F4514DA}" type="slidenum">
              <a:rPr lang="nb-NO" smtClean="0"/>
              <a:t>‹#›</a:t>
            </a:fld>
            <a:endParaRPr lang="nb-NO"/>
          </a:p>
        </p:txBody>
      </p:sp>
    </p:spTree>
    <p:extLst>
      <p:ext uri="{BB962C8B-B14F-4D97-AF65-F5344CB8AC3E}">
        <p14:creationId xmlns:p14="http://schemas.microsoft.com/office/powerpoint/2010/main" val="4538814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4231A30-275B-4344-9259-1A6A20472FF7}"/>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2F9DF28A-2F39-4FD7-8715-13DBFF5DA12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EFD60FF5-884C-4C96-A9C9-1F2DA2BC61E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99380733-A198-451D-A7DC-8BAF03AE21C0}"/>
              </a:ext>
            </a:extLst>
          </p:cNvPr>
          <p:cNvSpPr>
            <a:spLocks noGrp="1"/>
          </p:cNvSpPr>
          <p:nvPr>
            <p:ph type="dt" sz="half" idx="10"/>
          </p:nvPr>
        </p:nvSpPr>
        <p:spPr/>
        <p:txBody>
          <a:bodyPr/>
          <a:lstStyle/>
          <a:p>
            <a:fld id="{BAC37529-4EAB-421C-B51A-B6B69005D11E}" type="datetimeFigureOut">
              <a:rPr lang="nb-NO" smtClean="0"/>
              <a:t>23.03.2021</a:t>
            </a:fld>
            <a:endParaRPr lang="nb-NO"/>
          </a:p>
        </p:txBody>
      </p:sp>
      <p:sp>
        <p:nvSpPr>
          <p:cNvPr id="6" name="Plassholder for bunntekst 5">
            <a:extLst>
              <a:ext uri="{FF2B5EF4-FFF2-40B4-BE49-F238E27FC236}">
                <a16:creationId xmlns:a16="http://schemas.microsoft.com/office/drawing/2014/main" id="{149921C0-2684-44FE-84B1-E682F2FD5684}"/>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E743254B-B187-499F-8B4D-5C5CB707C494}"/>
              </a:ext>
            </a:extLst>
          </p:cNvPr>
          <p:cNvSpPr>
            <a:spLocks noGrp="1"/>
          </p:cNvSpPr>
          <p:nvPr>
            <p:ph type="sldNum" sz="quarter" idx="12"/>
          </p:nvPr>
        </p:nvSpPr>
        <p:spPr/>
        <p:txBody>
          <a:bodyPr/>
          <a:lstStyle/>
          <a:p>
            <a:fld id="{D4792B91-467F-42D0-805B-1FAF9F4514DA}" type="slidenum">
              <a:rPr lang="nb-NO" smtClean="0"/>
              <a:t>‹#›</a:t>
            </a:fld>
            <a:endParaRPr lang="nb-NO"/>
          </a:p>
        </p:txBody>
      </p:sp>
    </p:spTree>
    <p:extLst>
      <p:ext uri="{BB962C8B-B14F-4D97-AF65-F5344CB8AC3E}">
        <p14:creationId xmlns:p14="http://schemas.microsoft.com/office/powerpoint/2010/main" val="36026131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2ACD1A5-68BB-4885-8C38-67D561B9C32C}"/>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A4DD76D4-1338-4079-81B5-D1B78076E6E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564A83C2-7436-440B-9B70-C52A64981DB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40739F65-6167-4869-B3E2-B8A013926C7F}"/>
              </a:ext>
            </a:extLst>
          </p:cNvPr>
          <p:cNvSpPr>
            <a:spLocks noGrp="1"/>
          </p:cNvSpPr>
          <p:nvPr>
            <p:ph type="dt" sz="half" idx="10"/>
          </p:nvPr>
        </p:nvSpPr>
        <p:spPr/>
        <p:txBody>
          <a:bodyPr/>
          <a:lstStyle/>
          <a:p>
            <a:fld id="{BAC37529-4EAB-421C-B51A-B6B69005D11E}" type="datetimeFigureOut">
              <a:rPr lang="nb-NO" smtClean="0"/>
              <a:t>23.03.2021</a:t>
            </a:fld>
            <a:endParaRPr lang="nb-NO"/>
          </a:p>
        </p:txBody>
      </p:sp>
      <p:sp>
        <p:nvSpPr>
          <p:cNvPr id="6" name="Plassholder for bunntekst 5">
            <a:extLst>
              <a:ext uri="{FF2B5EF4-FFF2-40B4-BE49-F238E27FC236}">
                <a16:creationId xmlns:a16="http://schemas.microsoft.com/office/drawing/2014/main" id="{8661F182-4588-4962-9095-F597B8DD3210}"/>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02D1711C-9556-491C-9B5B-E63B7AC6CD7D}"/>
              </a:ext>
            </a:extLst>
          </p:cNvPr>
          <p:cNvSpPr>
            <a:spLocks noGrp="1"/>
          </p:cNvSpPr>
          <p:nvPr>
            <p:ph type="sldNum" sz="quarter" idx="12"/>
          </p:nvPr>
        </p:nvSpPr>
        <p:spPr/>
        <p:txBody>
          <a:bodyPr/>
          <a:lstStyle/>
          <a:p>
            <a:fld id="{D4792B91-467F-42D0-805B-1FAF9F4514DA}" type="slidenum">
              <a:rPr lang="nb-NO" smtClean="0"/>
              <a:t>‹#›</a:t>
            </a:fld>
            <a:endParaRPr lang="nb-NO"/>
          </a:p>
        </p:txBody>
      </p:sp>
    </p:spTree>
    <p:extLst>
      <p:ext uri="{BB962C8B-B14F-4D97-AF65-F5344CB8AC3E}">
        <p14:creationId xmlns:p14="http://schemas.microsoft.com/office/powerpoint/2010/main" val="17683274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C7A4907-E8FF-45A1-AC32-7A784287252B}"/>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5BEEEDB4-3081-477E-8C1D-9A017C97E573}"/>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15CE9FBB-286F-4C61-9ED0-856BC17B7196}"/>
              </a:ext>
            </a:extLst>
          </p:cNvPr>
          <p:cNvSpPr>
            <a:spLocks noGrp="1"/>
          </p:cNvSpPr>
          <p:nvPr>
            <p:ph type="dt" sz="half" idx="10"/>
          </p:nvPr>
        </p:nvSpPr>
        <p:spPr/>
        <p:txBody>
          <a:bodyPr/>
          <a:lstStyle/>
          <a:p>
            <a:fld id="{BAC37529-4EAB-421C-B51A-B6B69005D11E}" type="datetimeFigureOut">
              <a:rPr lang="nb-NO" smtClean="0"/>
              <a:t>23.03.2021</a:t>
            </a:fld>
            <a:endParaRPr lang="nb-NO"/>
          </a:p>
        </p:txBody>
      </p:sp>
      <p:sp>
        <p:nvSpPr>
          <p:cNvPr id="5" name="Plassholder for bunntekst 4">
            <a:extLst>
              <a:ext uri="{FF2B5EF4-FFF2-40B4-BE49-F238E27FC236}">
                <a16:creationId xmlns:a16="http://schemas.microsoft.com/office/drawing/2014/main" id="{DF165570-9952-4907-9727-F4EDD77D374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2C474E55-53E3-4FC8-B9FA-CE9050F7A537}"/>
              </a:ext>
            </a:extLst>
          </p:cNvPr>
          <p:cNvSpPr>
            <a:spLocks noGrp="1"/>
          </p:cNvSpPr>
          <p:nvPr>
            <p:ph type="sldNum" sz="quarter" idx="12"/>
          </p:nvPr>
        </p:nvSpPr>
        <p:spPr/>
        <p:txBody>
          <a:bodyPr/>
          <a:lstStyle/>
          <a:p>
            <a:fld id="{D4792B91-467F-42D0-805B-1FAF9F4514DA}" type="slidenum">
              <a:rPr lang="nb-NO" smtClean="0"/>
              <a:t>‹#›</a:t>
            </a:fld>
            <a:endParaRPr lang="nb-NO"/>
          </a:p>
        </p:txBody>
      </p:sp>
    </p:spTree>
    <p:extLst>
      <p:ext uri="{BB962C8B-B14F-4D97-AF65-F5344CB8AC3E}">
        <p14:creationId xmlns:p14="http://schemas.microsoft.com/office/powerpoint/2010/main" val="1128662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876E3F79-125C-4603-9B0D-949A4852305D}"/>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492AFFFD-5A36-4DCD-8559-DC9391991234}"/>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121CAF94-F5CF-4568-9B3F-6F3F89B10BE7}"/>
              </a:ext>
            </a:extLst>
          </p:cNvPr>
          <p:cNvSpPr>
            <a:spLocks noGrp="1"/>
          </p:cNvSpPr>
          <p:nvPr>
            <p:ph type="dt" sz="half" idx="10"/>
          </p:nvPr>
        </p:nvSpPr>
        <p:spPr/>
        <p:txBody>
          <a:bodyPr/>
          <a:lstStyle/>
          <a:p>
            <a:fld id="{BAC37529-4EAB-421C-B51A-B6B69005D11E}" type="datetimeFigureOut">
              <a:rPr lang="nb-NO" smtClean="0"/>
              <a:t>23.03.2021</a:t>
            </a:fld>
            <a:endParaRPr lang="nb-NO"/>
          </a:p>
        </p:txBody>
      </p:sp>
      <p:sp>
        <p:nvSpPr>
          <p:cNvPr id="5" name="Plassholder for bunntekst 4">
            <a:extLst>
              <a:ext uri="{FF2B5EF4-FFF2-40B4-BE49-F238E27FC236}">
                <a16:creationId xmlns:a16="http://schemas.microsoft.com/office/drawing/2014/main" id="{A3F89C1C-34C3-4020-9656-7FC9C7C31B55}"/>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58680280-F988-41B0-8A3D-6A1FD54AA753}"/>
              </a:ext>
            </a:extLst>
          </p:cNvPr>
          <p:cNvSpPr>
            <a:spLocks noGrp="1"/>
          </p:cNvSpPr>
          <p:nvPr>
            <p:ph type="sldNum" sz="quarter" idx="12"/>
          </p:nvPr>
        </p:nvSpPr>
        <p:spPr/>
        <p:txBody>
          <a:bodyPr/>
          <a:lstStyle/>
          <a:p>
            <a:fld id="{D4792B91-467F-42D0-805B-1FAF9F4514DA}" type="slidenum">
              <a:rPr lang="nb-NO" smtClean="0"/>
              <a:t>‹#›</a:t>
            </a:fld>
            <a:endParaRPr lang="nb-NO"/>
          </a:p>
        </p:txBody>
      </p:sp>
    </p:spTree>
    <p:extLst>
      <p:ext uri="{BB962C8B-B14F-4D97-AF65-F5344CB8AC3E}">
        <p14:creationId xmlns:p14="http://schemas.microsoft.com/office/powerpoint/2010/main" val="17103114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0131A3BA-29D0-4F34-96C6-131A2E06A55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7B4B9B13-2685-49EB-9AB6-FABB02A8EC8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56BE9578-59C4-4872-B9CE-CCC225CD358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AC37529-4EAB-421C-B51A-B6B69005D11E}" type="datetimeFigureOut">
              <a:rPr lang="nb-NO" smtClean="0"/>
              <a:t>23.03.2021</a:t>
            </a:fld>
            <a:endParaRPr lang="nb-NO"/>
          </a:p>
        </p:txBody>
      </p:sp>
      <p:sp>
        <p:nvSpPr>
          <p:cNvPr id="5" name="Plassholder for bunntekst 4">
            <a:extLst>
              <a:ext uri="{FF2B5EF4-FFF2-40B4-BE49-F238E27FC236}">
                <a16:creationId xmlns:a16="http://schemas.microsoft.com/office/drawing/2014/main" id="{11D52FB5-11CC-4C49-8AAE-5F59AF541C7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3F6B4F0E-00E8-4E94-ABE2-F44F7F17DD7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792B91-467F-42D0-805B-1FAF9F4514DA}" type="slidenum">
              <a:rPr lang="nb-NO" smtClean="0"/>
              <a:t>‹#›</a:t>
            </a:fld>
            <a:endParaRPr lang="nb-NO"/>
          </a:p>
        </p:txBody>
      </p:sp>
    </p:spTree>
    <p:extLst>
      <p:ext uri="{BB962C8B-B14F-4D97-AF65-F5344CB8AC3E}">
        <p14:creationId xmlns:p14="http://schemas.microsoft.com/office/powerpoint/2010/main" val="41768768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jpeg"/></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2.xml"/><Relationship Id="rId4" Type="http://schemas.openxmlformats.org/officeDocument/2006/relationships/image" Target="../media/image2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e 6" descr="Et bilde som inneholder pattedyr, høy, storfe&#10;&#10;Automatisk generert beskrivelse">
            <a:extLst>
              <a:ext uri="{FF2B5EF4-FFF2-40B4-BE49-F238E27FC236}">
                <a16:creationId xmlns:a16="http://schemas.microsoft.com/office/drawing/2014/main" id="{F71AD9F9-3903-4241-A4EC-A11B1B81A161}"/>
              </a:ext>
            </a:extLst>
          </p:cNvPr>
          <p:cNvPicPr>
            <a:picLocks noChangeAspect="1"/>
          </p:cNvPicPr>
          <p:nvPr/>
        </p:nvPicPr>
        <p:blipFill rotWithShape="1">
          <a:blip r:embed="rId2">
            <a:extLst>
              <a:ext uri="{28A0092B-C50C-407E-A947-70E740481C1C}">
                <a14:useLocalDpi xmlns:a14="http://schemas.microsoft.com/office/drawing/2010/main" val="0"/>
              </a:ext>
            </a:extLst>
          </a:blip>
          <a:srcRect l="144" t="6430"/>
          <a:stretch/>
        </p:blipFill>
        <p:spPr>
          <a:xfrm>
            <a:off x="2433711" y="0"/>
            <a:ext cx="9758289" cy="6858000"/>
          </a:xfrm>
          <a:prstGeom prst="rect">
            <a:avLst/>
          </a:prstGeom>
        </p:spPr>
      </p:pic>
      <p:sp>
        <p:nvSpPr>
          <p:cNvPr id="2" name="Tittel 1">
            <a:extLst>
              <a:ext uri="{FF2B5EF4-FFF2-40B4-BE49-F238E27FC236}">
                <a16:creationId xmlns:a16="http://schemas.microsoft.com/office/drawing/2014/main" id="{586047E3-0BDC-42DD-8DCE-224AC1134DC4}"/>
              </a:ext>
            </a:extLst>
          </p:cNvPr>
          <p:cNvSpPr>
            <a:spLocks noGrp="1"/>
          </p:cNvSpPr>
          <p:nvPr>
            <p:ph type="ctrTitle"/>
          </p:nvPr>
        </p:nvSpPr>
        <p:spPr>
          <a:xfrm>
            <a:off x="0" y="5655212"/>
            <a:ext cx="12053138" cy="998805"/>
          </a:xfrm>
          <a:solidFill>
            <a:srgbClr val="C00000"/>
          </a:solidFill>
        </p:spPr>
        <p:txBody>
          <a:bodyPr>
            <a:normAutofit fontScale="90000"/>
          </a:bodyPr>
          <a:lstStyle/>
          <a:p>
            <a:pPr algn="l"/>
            <a:br>
              <a:rPr lang="nb-NO" dirty="0">
                <a:solidFill>
                  <a:schemeClr val="bg1"/>
                </a:solidFill>
                <a:latin typeface="Arial Black" panose="020B0A04020102020204" pitchFamily="34" charset="0"/>
              </a:rPr>
            </a:br>
            <a:br>
              <a:rPr lang="nb-NO" dirty="0">
                <a:solidFill>
                  <a:schemeClr val="bg1"/>
                </a:solidFill>
                <a:latin typeface="Arial Black" panose="020B0A04020102020204" pitchFamily="34" charset="0"/>
              </a:rPr>
            </a:br>
            <a:br>
              <a:rPr lang="nb-NO" dirty="0">
                <a:solidFill>
                  <a:schemeClr val="bg1"/>
                </a:solidFill>
                <a:latin typeface="Arial Black" panose="020B0A04020102020204" pitchFamily="34" charset="0"/>
              </a:rPr>
            </a:br>
            <a:br>
              <a:rPr lang="nb-NO" dirty="0">
                <a:solidFill>
                  <a:schemeClr val="bg1"/>
                </a:solidFill>
                <a:latin typeface="Arial Black" panose="020B0A04020102020204" pitchFamily="34" charset="0"/>
              </a:rPr>
            </a:br>
            <a:br>
              <a:rPr lang="nb-NO" sz="4400" dirty="0">
                <a:solidFill>
                  <a:schemeClr val="bg1"/>
                </a:solidFill>
                <a:latin typeface="Arial Black" panose="020B0A04020102020204" pitchFamily="34" charset="0"/>
              </a:rPr>
            </a:br>
            <a:r>
              <a:rPr lang="nb-NO" sz="4400" dirty="0">
                <a:solidFill>
                  <a:schemeClr val="bg1"/>
                </a:solidFill>
                <a:latin typeface="Arial Black" panose="020B0A04020102020204" pitchFamily="34" charset="0"/>
              </a:rPr>
              <a:t>MATTE PÅ GÅRDEN</a:t>
            </a:r>
            <a:br>
              <a:rPr lang="nb-NO" sz="4400" dirty="0">
                <a:solidFill>
                  <a:schemeClr val="bg1"/>
                </a:solidFill>
                <a:latin typeface="Arial Black" panose="020B0A04020102020204" pitchFamily="34" charset="0"/>
              </a:rPr>
            </a:br>
            <a:r>
              <a:rPr lang="nb-NO" sz="2200" dirty="0">
                <a:solidFill>
                  <a:schemeClr val="bg1"/>
                </a:solidFill>
                <a:latin typeface="Arial Black" panose="020B0A04020102020204" pitchFamily="34" charset="0"/>
              </a:rPr>
              <a:t>Oppgavesett 1: Thorvald gir vann til dyra</a:t>
            </a:r>
            <a:endParaRPr lang="nb-NO" dirty="0">
              <a:solidFill>
                <a:schemeClr val="bg1"/>
              </a:solidFill>
              <a:latin typeface="Arial Black" panose="020B0A04020102020204" pitchFamily="34" charset="0"/>
            </a:endParaRPr>
          </a:p>
        </p:txBody>
      </p:sp>
    </p:spTree>
    <p:extLst>
      <p:ext uri="{BB962C8B-B14F-4D97-AF65-F5344CB8AC3E}">
        <p14:creationId xmlns:p14="http://schemas.microsoft.com/office/powerpoint/2010/main" val="32633088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ssholder for innhold 4" descr="Et bilde som inneholder person, bakke, utendørs&#10;&#10;Automatisk generert beskrivelse">
            <a:extLst>
              <a:ext uri="{FF2B5EF4-FFF2-40B4-BE49-F238E27FC236}">
                <a16:creationId xmlns:a16="http://schemas.microsoft.com/office/drawing/2014/main" id="{61653148-7EF9-4A3E-A8E5-6DD707ABCD6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3408" y="80171"/>
            <a:ext cx="4399648" cy="3299736"/>
          </a:xfrm>
        </p:spPr>
      </p:pic>
      <p:pic>
        <p:nvPicPr>
          <p:cNvPr id="7" name="Bilde 6" descr="Et bilde som inneholder gress, utendørs, person, pattedyr&#10;&#10;Automatisk generert beskrivelse">
            <a:extLst>
              <a:ext uri="{FF2B5EF4-FFF2-40B4-BE49-F238E27FC236}">
                <a16:creationId xmlns:a16="http://schemas.microsoft.com/office/drawing/2014/main" id="{D11A9B4F-7367-4AF1-8426-2ED2B625AA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3408" y="3478093"/>
            <a:ext cx="4399648" cy="3299736"/>
          </a:xfrm>
          <a:prstGeom prst="rect">
            <a:avLst/>
          </a:prstGeom>
        </p:spPr>
      </p:pic>
      <p:pic>
        <p:nvPicPr>
          <p:cNvPr id="9" name="Bilde 8" descr="Et bilde som inneholder ku, gress, pattedyr, utendørs&#10;&#10;Automatisk generert beskrivelse">
            <a:extLst>
              <a:ext uri="{FF2B5EF4-FFF2-40B4-BE49-F238E27FC236}">
                <a16:creationId xmlns:a16="http://schemas.microsoft.com/office/drawing/2014/main" id="{8CDD9E83-700C-4002-B83C-A26148312DA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56405" y="80171"/>
            <a:ext cx="4399649" cy="3299736"/>
          </a:xfrm>
          <a:prstGeom prst="rect">
            <a:avLst/>
          </a:prstGeom>
        </p:spPr>
      </p:pic>
      <p:sp>
        <p:nvSpPr>
          <p:cNvPr id="10" name="TekstSylinder 9">
            <a:extLst>
              <a:ext uri="{FF2B5EF4-FFF2-40B4-BE49-F238E27FC236}">
                <a16:creationId xmlns:a16="http://schemas.microsoft.com/office/drawing/2014/main" id="{5444C7CF-B015-4120-8D48-99D7885C8B7E}"/>
              </a:ext>
            </a:extLst>
          </p:cNvPr>
          <p:cNvSpPr txBox="1"/>
          <p:nvPr/>
        </p:nvSpPr>
        <p:spPr>
          <a:xfrm>
            <a:off x="4656406" y="3429000"/>
            <a:ext cx="7132320" cy="1200329"/>
          </a:xfrm>
          <a:prstGeom prst="rect">
            <a:avLst/>
          </a:prstGeom>
          <a:noFill/>
        </p:spPr>
        <p:txBody>
          <a:bodyPr wrap="square" rtlCol="0">
            <a:spAutoFit/>
          </a:bodyPr>
          <a:lstStyle/>
          <a:p>
            <a:r>
              <a:rPr lang="nb-NO" dirty="0"/>
              <a:t>Drikkekaret til dyra er tomt. Thorvald må derfor fylle det blå karet med vann slik at kuene og sauene kan drikke. Thorvald fyller opp den hvite bøtta med ca. 12 liter vann av gangen. Syv ganger heller han vann fra bøtta til drikkekaret. Hvor mange liter vann er det i drikkekaret til dyra nå?</a:t>
            </a:r>
          </a:p>
        </p:txBody>
      </p:sp>
      <p:sp>
        <p:nvSpPr>
          <p:cNvPr id="18" name="TekstSylinder 17">
            <a:extLst>
              <a:ext uri="{FF2B5EF4-FFF2-40B4-BE49-F238E27FC236}">
                <a16:creationId xmlns:a16="http://schemas.microsoft.com/office/drawing/2014/main" id="{DFDD0152-B2E5-4AB4-B41A-BF3962937884}"/>
              </a:ext>
            </a:extLst>
          </p:cNvPr>
          <p:cNvSpPr txBox="1"/>
          <p:nvPr/>
        </p:nvSpPr>
        <p:spPr>
          <a:xfrm>
            <a:off x="4656406" y="4815725"/>
            <a:ext cx="7132320" cy="1754326"/>
          </a:xfrm>
          <a:prstGeom prst="rect">
            <a:avLst/>
          </a:prstGeom>
          <a:noFill/>
          <a:ln w="12700">
            <a:solidFill>
              <a:schemeClr val="tx1"/>
            </a:solidFill>
          </a:ln>
        </p:spPr>
        <p:txBody>
          <a:bodyPr wrap="square" rtlCol="0">
            <a:spAutoFit/>
          </a:bodyPr>
          <a:lstStyle/>
          <a:p>
            <a:endParaRPr lang="nb-NO" dirty="0"/>
          </a:p>
          <a:p>
            <a:endParaRPr lang="nb-NO" dirty="0"/>
          </a:p>
          <a:p>
            <a:endParaRPr lang="nb-NO" dirty="0"/>
          </a:p>
          <a:p>
            <a:endParaRPr lang="nb-NO" dirty="0"/>
          </a:p>
          <a:p>
            <a:endParaRPr lang="nb-NO" dirty="0"/>
          </a:p>
          <a:p>
            <a:endParaRPr lang="nb-NO" dirty="0"/>
          </a:p>
        </p:txBody>
      </p:sp>
    </p:spTree>
    <p:extLst>
      <p:ext uri="{BB962C8B-B14F-4D97-AF65-F5344CB8AC3E}">
        <p14:creationId xmlns:p14="http://schemas.microsoft.com/office/powerpoint/2010/main" val="26921921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descr="Et bilde som inneholder person&#10;&#10;Automatisk generert beskrivelse">
            <a:extLst>
              <a:ext uri="{FF2B5EF4-FFF2-40B4-BE49-F238E27FC236}">
                <a16:creationId xmlns:a16="http://schemas.microsoft.com/office/drawing/2014/main" id="{5A422D0C-CA5B-4C42-B0EE-0ACCAF52A8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839" y="95535"/>
            <a:ext cx="4294494" cy="3220870"/>
          </a:xfrm>
          <a:prstGeom prst="rect">
            <a:avLst/>
          </a:prstGeom>
        </p:spPr>
      </p:pic>
      <p:pic>
        <p:nvPicPr>
          <p:cNvPr id="13" name="Bilde 12">
            <a:extLst>
              <a:ext uri="{FF2B5EF4-FFF2-40B4-BE49-F238E27FC236}">
                <a16:creationId xmlns:a16="http://schemas.microsoft.com/office/drawing/2014/main" id="{F493877B-CC02-4CC5-B442-0B8224D9D1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7839" y="3541595"/>
            <a:ext cx="4294492" cy="3220870"/>
          </a:xfrm>
          <a:prstGeom prst="rect">
            <a:avLst/>
          </a:prstGeom>
        </p:spPr>
      </p:pic>
      <p:sp>
        <p:nvSpPr>
          <p:cNvPr id="17" name="TekstSylinder 16">
            <a:extLst>
              <a:ext uri="{FF2B5EF4-FFF2-40B4-BE49-F238E27FC236}">
                <a16:creationId xmlns:a16="http://schemas.microsoft.com/office/drawing/2014/main" id="{C2705B9C-62DE-4F37-A463-D8E307E778B8}"/>
              </a:ext>
            </a:extLst>
          </p:cNvPr>
          <p:cNvSpPr txBox="1"/>
          <p:nvPr/>
        </p:nvSpPr>
        <p:spPr>
          <a:xfrm>
            <a:off x="4574520" y="95536"/>
            <a:ext cx="7132320" cy="923330"/>
          </a:xfrm>
          <a:prstGeom prst="rect">
            <a:avLst/>
          </a:prstGeom>
          <a:noFill/>
        </p:spPr>
        <p:txBody>
          <a:bodyPr wrap="square" rtlCol="0">
            <a:spAutoFit/>
          </a:bodyPr>
          <a:lstStyle/>
          <a:p>
            <a:r>
              <a:rPr lang="nb-NO" dirty="0"/>
              <a:t>Thorvald måler at høyden til den store hvite tanken er 97 cm. Fyll ut:</a:t>
            </a:r>
            <a:br>
              <a:rPr lang="nb-NO" dirty="0"/>
            </a:br>
            <a:br>
              <a:rPr lang="nb-NO" dirty="0"/>
            </a:br>
            <a:r>
              <a:rPr lang="nb-NO" dirty="0"/>
              <a:t>________mm = 97 cm = __________ dm = ___________meter</a:t>
            </a:r>
          </a:p>
        </p:txBody>
      </p:sp>
      <p:sp>
        <p:nvSpPr>
          <p:cNvPr id="18" name="TekstSylinder 17">
            <a:extLst>
              <a:ext uri="{FF2B5EF4-FFF2-40B4-BE49-F238E27FC236}">
                <a16:creationId xmlns:a16="http://schemas.microsoft.com/office/drawing/2014/main" id="{08B9CD99-02AB-45B2-BBFB-A4D39AF09FEA}"/>
              </a:ext>
            </a:extLst>
          </p:cNvPr>
          <p:cNvSpPr txBox="1"/>
          <p:nvPr/>
        </p:nvSpPr>
        <p:spPr>
          <a:xfrm>
            <a:off x="4574520" y="3541595"/>
            <a:ext cx="7132320" cy="923330"/>
          </a:xfrm>
          <a:prstGeom prst="rect">
            <a:avLst/>
          </a:prstGeom>
          <a:noFill/>
        </p:spPr>
        <p:txBody>
          <a:bodyPr wrap="square" rtlCol="0">
            <a:spAutoFit/>
          </a:bodyPr>
          <a:lstStyle/>
          <a:p>
            <a:r>
              <a:rPr lang="nb-NO" dirty="0"/>
              <a:t>Thorvald måler at bredden til den store hvite tanken er 940 mm. Fyll ut:</a:t>
            </a:r>
            <a:br>
              <a:rPr lang="nb-NO" dirty="0"/>
            </a:br>
            <a:br>
              <a:rPr lang="nb-NO" dirty="0"/>
            </a:br>
            <a:r>
              <a:rPr lang="nb-NO" dirty="0"/>
              <a:t>940 mm = ________ cm = __________ dm = ___________meter</a:t>
            </a:r>
          </a:p>
        </p:txBody>
      </p:sp>
    </p:spTree>
    <p:extLst>
      <p:ext uri="{BB962C8B-B14F-4D97-AF65-F5344CB8AC3E}">
        <p14:creationId xmlns:p14="http://schemas.microsoft.com/office/powerpoint/2010/main" val="8736512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kstSylinder 16">
            <a:extLst>
              <a:ext uri="{FF2B5EF4-FFF2-40B4-BE49-F238E27FC236}">
                <a16:creationId xmlns:a16="http://schemas.microsoft.com/office/drawing/2014/main" id="{C2705B9C-62DE-4F37-A463-D8E307E778B8}"/>
              </a:ext>
            </a:extLst>
          </p:cNvPr>
          <p:cNvSpPr txBox="1"/>
          <p:nvPr/>
        </p:nvSpPr>
        <p:spPr>
          <a:xfrm>
            <a:off x="4574520" y="95536"/>
            <a:ext cx="7132320" cy="923330"/>
          </a:xfrm>
          <a:prstGeom prst="rect">
            <a:avLst/>
          </a:prstGeom>
          <a:noFill/>
        </p:spPr>
        <p:txBody>
          <a:bodyPr wrap="square" rtlCol="0">
            <a:spAutoFit/>
          </a:bodyPr>
          <a:lstStyle/>
          <a:p>
            <a:r>
              <a:rPr lang="nb-NO" dirty="0"/>
              <a:t>Thorvald måler at lengden til den store hvite tanken er 1,14 meter. Fyll ut:</a:t>
            </a:r>
            <a:br>
              <a:rPr lang="nb-NO" dirty="0"/>
            </a:br>
            <a:br>
              <a:rPr lang="nb-NO" dirty="0"/>
            </a:br>
            <a:r>
              <a:rPr lang="nb-NO" dirty="0"/>
              <a:t>________mm = ______________ cm = __________ dm =  1,14 meter</a:t>
            </a:r>
          </a:p>
        </p:txBody>
      </p:sp>
      <p:pic>
        <p:nvPicPr>
          <p:cNvPr id="19" name="Bilde 18">
            <a:extLst>
              <a:ext uri="{FF2B5EF4-FFF2-40B4-BE49-F238E27FC236}">
                <a16:creationId xmlns:a16="http://schemas.microsoft.com/office/drawing/2014/main" id="{B814894B-D6B9-4572-8CB3-852B5408DC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837" y="95536"/>
            <a:ext cx="4294493" cy="3220870"/>
          </a:xfrm>
          <a:prstGeom prst="rect">
            <a:avLst/>
          </a:prstGeom>
        </p:spPr>
      </p:pic>
      <p:pic>
        <p:nvPicPr>
          <p:cNvPr id="3" name="Bilde 2" descr="Et bilde som inneholder utendørs, beholder&#10;&#10;Automatisk generert beskrivelse">
            <a:extLst>
              <a:ext uri="{FF2B5EF4-FFF2-40B4-BE49-F238E27FC236}">
                <a16:creationId xmlns:a16="http://schemas.microsoft.com/office/drawing/2014/main" id="{8DEA5F48-3370-47F0-8034-391E08C775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7838" y="3429000"/>
            <a:ext cx="4294493" cy="3220870"/>
          </a:xfrm>
          <a:prstGeom prst="rect">
            <a:avLst/>
          </a:prstGeom>
        </p:spPr>
      </p:pic>
      <p:sp>
        <p:nvSpPr>
          <p:cNvPr id="9" name="TekstSylinder 8">
            <a:extLst>
              <a:ext uri="{FF2B5EF4-FFF2-40B4-BE49-F238E27FC236}">
                <a16:creationId xmlns:a16="http://schemas.microsoft.com/office/drawing/2014/main" id="{41CB673E-0B90-4BC8-86CF-01F2EC9197F1}"/>
              </a:ext>
            </a:extLst>
          </p:cNvPr>
          <p:cNvSpPr txBox="1"/>
          <p:nvPr/>
        </p:nvSpPr>
        <p:spPr>
          <a:xfrm>
            <a:off x="4574520" y="1742364"/>
            <a:ext cx="7132320" cy="923330"/>
          </a:xfrm>
          <a:prstGeom prst="rect">
            <a:avLst/>
          </a:prstGeom>
          <a:noFill/>
        </p:spPr>
        <p:txBody>
          <a:bodyPr wrap="square" rtlCol="0">
            <a:spAutoFit/>
          </a:bodyPr>
          <a:lstStyle/>
          <a:p>
            <a:r>
              <a:rPr lang="nb-NO" dirty="0"/>
              <a:t>Rund av alle de tre målene (lengde, høyde, bredde) til 1 meter. </a:t>
            </a:r>
          </a:p>
          <a:p>
            <a:r>
              <a:rPr lang="nb-NO" dirty="0"/>
              <a:t>Hva er volumet av tanken? Oppgi svaret ditt i m</a:t>
            </a:r>
            <a:r>
              <a:rPr lang="nb-NO" baseline="30000" dirty="0"/>
              <a:t>3</a:t>
            </a:r>
            <a:r>
              <a:rPr lang="nb-NO" dirty="0"/>
              <a:t>, dm</a:t>
            </a:r>
            <a:r>
              <a:rPr lang="nb-NO" baseline="30000" dirty="0"/>
              <a:t>3</a:t>
            </a:r>
            <a:r>
              <a:rPr lang="nb-NO" dirty="0"/>
              <a:t> og cm</a:t>
            </a:r>
            <a:r>
              <a:rPr lang="nb-NO" baseline="30000" dirty="0"/>
              <a:t>3</a:t>
            </a:r>
            <a:r>
              <a:rPr lang="nb-NO" dirty="0"/>
              <a:t>. Vis utregning!</a:t>
            </a:r>
          </a:p>
        </p:txBody>
      </p:sp>
      <p:sp>
        <p:nvSpPr>
          <p:cNvPr id="10" name="TekstSylinder 9">
            <a:extLst>
              <a:ext uri="{FF2B5EF4-FFF2-40B4-BE49-F238E27FC236}">
                <a16:creationId xmlns:a16="http://schemas.microsoft.com/office/drawing/2014/main" id="{9B83FAAA-2C41-4A56-B938-5FD95F65CF01}"/>
              </a:ext>
            </a:extLst>
          </p:cNvPr>
          <p:cNvSpPr txBox="1"/>
          <p:nvPr/>
        </p:nvSpPr>
        <p:spPr>
          <a:xfrm>
            <a:off x="4574520" y="2773893"/>
            <a:ext cx="7132320" cy="1200329"/>
          </a:xfrm>
          <a:prstGeom prst="rect">
            <a:avLst/>
          </a:prstGeom>
          <a:noFill/>
          <a:ln w="12700">
            <a:solidFill>
              <a:schemeClr val="tx1"/>
            </a:solidFill>
          </a:ln>
        </p:spPr>
        <p:txBody>
          <a:bodyPr wrap="square" rtlCol="0">
            <a:spAutoFit/>
          </a:bodyPr>
          <a:lstStyle/>
          <a:p>
            <a:endParaRPr lang="nb-NO" dirty="0"/>
          </a:p>
          <a:p>
            <a:endParaRPr lang="nb-NO" dirty="0"/>
          </a:p>
          <a:p>
            <a:endParaRPr lang="nb-NO" dirty="0"/>
          </a:p>
          <a:p>
            <a:endParaRPr lang="nb-NO" dirty="0"/>
          </a:p>
        </p:txBody>
      </p:sp>
      <p:sp>
        <p:nvSpPr>
          <p:cNvPr id="14" name="TekstSylinder 13">
            <a:extLst>
              <a:ext uri="{FF2B5EF4-FFF2-40B4-BE49-F238E27FC236}">
                <a16:creationId xmlns:a16="http://schemas.microsoft.com/office/drawing/2014/main" id="{9716A4EB-1D42-45F0-A657-348FC5478183}"/>
              </a:ext>
            </a:extLst>
          </p:cNvPr>
          <p:cNvSpPr txBox="1"/>
          <p:nvPr/>
        </p:nvSpPr>
        <p:spPr>
          <a:xfrm>
            <a:off x="4574520" y="4134248"/>
            <a:ext cx="7132320" cy="1200329"/>
          </a:xfrm>
          <a:prstGeom prst="rect">
            <a:avLst/>
          </a:prstGeom>
          <a:noFill/>
          <a:ln w="12700">
            <a:solidFill>
              <a:schemeClr val="tx1"/>
            </a:solidFill>
          </a:ln>
        </p:spPr>
        <p:txBody>
          <a:bodyPr wrap="square" rtlCol="0">
            <a:spAutoFit/>
          </a:bodyPr>
          <a:lstStyle/>
          <a:p>
            <a:endParaRPr lang="nb-NO" dirty="0"/>
          </a:p>
          <a:p>
            <a:endParaRPr lang="nb-NO" dirty="0"/>
          </a:p>
          <a:p>
            <a:endParaRPr lang="nb-NO" dirty="0"/>
          </a:p>
          <a:p>
            <a:endParaRPr lang="nb-NO" dirty="0"/>
          </a:p>
        </p:txBody>
      </p:sp>
      <p:sp>
        <p:nvSpPr>
          <p:cNvPr id="15" name="TekstSylinder 14">
            <a:extLst>
              <a:ext uri="{FF2B5EF4-FFF2-40B4-BE49-F238E27FC236}">
                <a16:creationId xmlns:a16="http://schemas.microsoft.com/office/drawing/2014/main" id="{C0E357C7-9DCD-4D99-B22A-ACCB7561F0E8}"/>
              </a:ext>
            </a:extLst>
          </p:cNvPr>
          <p:cNvSpPr txBox="1"/>
          <p:nvPr/>
        </p:nvSpPr>
        <p:spPr>
          <a:xfrm>
            <a:off x="4574520" y="5442776"/>
            <a:ext cx="7132320" cy="1200329"/>
          </a:xfrm>
          <a:prstGeom prst="rect">
            <a:avLst/>
          </a:prstGeom>
          <a:noFill/>
          <a:ln w="12700">
            <a:solidFill>
              <a:schemeClr val="tx1"/>
            </a:solidFill>
          </a:ln>
        </p:spPr>
        <p:txBody>
          <a:bodyPr wrap="square" rtlCol="0">
            <a:spAutoFit/>
          </a:bodyPr>
          <a:lstStyle/>
          <a:p>
            <a:endParaRPr lang="nb-NO" dirty="0"/>
          </a:p>
          <a:p>
            <a:endParaRPr lang="nb-NO" dirty="0"/>
          </a:p>
          <a:p>
            <a:endParaRPr lang="nb-NO" dirty="0"/>
          </a:p>
          <a:p>
            <a:endParaRPr lang="nb-NO" dirty="0"/>
          </a:p>
        </p:txBody>
      </p:sp>
    </p:spTree>
    <p:extLst>
      <p:ext uri="{BB962C8B-B14F-4D97-AF65-F5344CB8AC3E}">
        <p14:creationId xmlns:p14="http://schemas.microsoft.com/office/powerpoint/2010/main" val="22936564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descr="Et bilde som inneholder gress, utendørs&#10;&#10;Automatisk generert beskrivelse">
            <a:extLst>
              <a:ext uri="{FF2B5EF4-FFF2-40B4-BE49-F238E27FC236}">
                <a16:creationId xmlns:a16="http://schemas.microsoft.com/office/drawing/2014/main" id="{01976FB6-25FB-4E4C-8A49-63FB6E35AB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6463" y="128337"/>
            <a:ext cx="5592622" cy="4194466"/>
          </a:xfrm>
          <a:prstGeom prst="rect">
            <a:avLst/>
          </a:prstGeom>
        </p:spPr>
      </p:pic>
      <p:sp>
        <p:nvSpPr>
          <p:cNvPr id="6" name="TekstSylinder 5">
            <a:extLst>
              <a:ext uri="{FF2B5EF4-FFF2-40B4-BE49-F238E27FC236}">
                <a16:creationId xmlns:a16="http://schemas.microsoft.com/office/drawing/2014/main" id="{BF5547D0-72A3-4EE7-8992-909CB68D8487}"/>
              </a:ext>
            </a:extLst>
          </p:cNvPr>
          <p:cNvSpPr txBox="1"/>
          <p:nvPr/>
        </p:nvSpPr>
        <p:spPr>
          <a:xfrm>
            <a:off x="5945547" y="1509231"/>
            <a:ext cx="5935579" cy="923330"/>
          </a:xfrm>
          <a:prstGeom prst="rect">
            <a:avLst/>
          </a:prstGeom>
          <a:noFill/>
        </p:spPr>
        <p:txBody>
          <a:bodyPr wrap="square" rtlCol="0">
            <a:spAutoFit/>
          </a:bodyPr>
          <a:lstStyle/>
          <a:p>
            <a:r>
              <a:rPr lang="nb-NO" dirty="0"/>
              <a:t>1 dm</a:t>
            </a:r>
            <a:r>
              <a:rPr lang="nb-NO" baseline="30000" dirty="0"/>
              <a:t>3</a:t>
            </a:r>
            <a:r>
              <a:rPr lang="nb-NO" dirty="0"/>
              <a:t> er det samme som 1 liter. Hvor mange liter rommer den store tanken?</a:t>
            </a:r>
            <a:br>
              <a:rPr lang="nb-NO" dirty="0"/>
            </a:br>
            <a:r>
              <a:rPr lang="nb-NO" dirty="0"/>
              <a:t>(Forhold deg til det du regnet ut i forrige oppgave!)</a:t>
            </a:r>
          </a:p>
        </p:txBody>
      </p:sp>
      <p:sp>
        <p:nvSpPr>
          <p:cNvPr id="7" name="TekstSylinder 6">
            <a:extLst>
              <a:ext uri="{FF2B5EF4-FFF2-40B4-BE49-F238E27FC236}">
                <a16:creationId xmlns:a16="http://schemas.microsoft.com/office/drawing/2014/main" id="{A56E02A0-330D-46FD-BA4A-E97A959821A5}"/>
              </a:ext>
            </a:extLst>
          </p:cNvPr>
          <p:cNvSpPr txBox="1"/>
          <p:nvPr/>
        </p:nvSpPr>
        <p:spPr>
          <a:xfrm>
            <a:off x="5945547" y="2614643"/>
            <a:ext cx="5935579" cy="3416320"/>
          </a:xfrm>
          <a:prstGeom prst="rect">
            <a:avLst/>
          </a:prstGeom>
          <a:noFill/>
          <a:ln w="12700">
            <a:solidFill>
              <a:schemeClr val="tx1"/>
            </a:solidFill>
          </a:ln>
        </p:spPr>
        <p:txBody>
          <a:bodyPr wrap="square" rtlCol="0">
            <a:spAutoFit/>
          </a:bodyPr>
          <a:lstStyle/>
          <a:p>
            <a:endParaRPr lang="nb-NO" dirty="0"/>
          </a:p>
          <a:p>
            <a:endParaRPr lang="nb-NO" dirty="0"/>
          </a:p>
          <a:p>
            <a:endParaRPr lang="nb-NO" dirty="0"/>
          </a:p>
          <a:p>
            <a:endParaRPr lang="nb-NO" dirty="0"/>
          </a:p>
          <a:p>
            <a:endParaRPr lang="nb-NO" dirty="0"/>
          </a:p>
          <a:p>
            <a:endParaRPr lang="nb-NO" dirty="0"/>
          </a:p>
          <a:p>
            <a:endParaRPr lang="nb-NO" dirty="0"/>
          </a:p>
          <a:p>
            <a:endParaRPr lang="nb-NO" dirty="0"/>
          </a:p>
          <a:p>
            <a:endParaRPr lang="nb-NO" dirty="0"/>
          </a:p>
          <a:p>
            <a:endParaRPr lang="nb-NO" dirty="0"/>
          </a:p>
          <a:p>
            <a:endParaRPr lang="nb-NO" dirty="0"/>
          </a:p>
          <a:p>
            <a:endParaRPr lang="nb-NO" dirty="0"/>
          </a:p>
        </p:txBody>
      </p:sp>
      <p:sp>
        <p:nvSpPr>
          <p:cNvPr id="8" name="TekstSylinder 7">
            <a:extLst>
              <a:ext uri="{FF2B5EF4-FFF2-40B4-BE49-F238E27FC236}">
                <a16:creationId xmlns:a16="http://schemas.microsoft.com/office/drawing/2014/main" id="{713FA57B-79E7-4A7E-BC2E-70ECF2C573B6}"/>
              </a:ext>
            </a:extLst>
          </p:cNvPr>
          <p:cNvSpPr txBox="1"/>
          <p:nvPr/>
        </p:nvSpPr>
        <p:spPr>
          <a:xfrm>
            <a:off x="176463" y="4692136"/>
            <a:ext cx="5592622" cy="1754326"/>
          </a:xfrm>
          <a:prstGeom prst="rect">
            <a:avLst/>
          </a:prstGeom>
          <a:noFill/>
          <a:ln w="76200">
            <a:solidFill>
              <a:srgbClr val="FFC000"/>
            </a:solidFill>
          </a:ln>
        </p:spPr>
        <p:txBody>
          <a:bodyPr wrap="square" rtlCol="0">
            <a:spAutoFit/>
          </a:bodyPr>
          <a:lstStyle/>
          <a:p>
            <a:r>
              <a:rPr lang="nb-NO" sz="5400" b="1" dirty="0"/>
              <a:t>DEFINISJON: </a:t>
            </a:r>
            <a:br>
              <a:rPr lang="nb-NO" sz="5400" dirty="0"/>
            </a:br>
            <a:r>
              <a:rPr lang="nb-NO" sz="5400" dirty="0"/>
              <a:t>1 dm</a:t>
            </a:r>
            <a:r>
              <a:rPr lang="nb-NO" sz="5400" baseline="30000" dirty="0"/>
              <a:t>3</a:t>
            </a:r>
            <a:r>
              <a:rPr lang="nb-NO" sz="5400" dirty="0"/>
              <a:t> = 1 liter</a:t>
            </a:r>
          </a:p>
        </p:txBody>
      </p:sp>
    </p:spTree>
    <p:extLst>
      <p:ext uri="{BB962C8B-B14F-4D97-AF65-F5344CB8AC3E}">
        <p14:creationId xmlns:p14="http://schemas.microsoft.com/office/powerpoint/2010/main" val="39152069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descr="Et bilde som inneholder person, innendørs&#10;&#10;Automatisk generert beskrivelse">
            <a:extLst>
              <a:ext uri="{FF2B5EF4-FFF2-40B4-BE49-F238E27FC236}">
                <a16:creationId xmlns:a16="http://schemas.microsoft.com/office/drawing/2014/main" id="{5F96DF10-AE53-46C9-85F1-8D940F09F1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6645" y="136357"/>
            <a:ext cx="4244933" cy="3183700"/>
          </a:xfrm>
          <a:prstGeom prst="rect">
            <a:avLst/>
          </a:prstGeom>
        </p:spPr>
      </p:pic>
      <p:pic>
        <p:nvPicPr>
          <p:cNvPr id="7" name="Bilde 6" descr="Et bilde som inneholder person, hånd, verktøy&#10;&#10;Automatisk generert beskrivelse">
            <a:extLst>
              <a:ext uri="{FF2B5EF4-FFF2-40B4-BE49-F238E27FC236}">
                <a16:creationId xmlns:a16="http://schemas.microsoft.com/office/drawing/2014/main" id="{8F2E6A9C-AC43-4ABF-82B0-4590B40A30B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6646" y="3537943"/>
            <a:ext cx="4244933" cy="3183700"/>
          </a:xfrm>
          <a:prstGeom prst="rect">
            <a:avLst/>
          </a:prstGeom>
        </p:spPr>
      </p:pic>
      <p:sp>
        <p:nvSpPr>
          <p:cNvPr id="8" name="TekstSylinder 7">
            <a:extLst>
              <a:ext uri="{FF2B5EF4-FFF2-40B4-BE49-F238E27FC236}">
                <a16:creationId xmlns:a16="http://schemas.microsoft.com/office/drawing/2014/main" id="{3ECA2223-71C4-46FF-992C-3BDF798FBABD}"/>
              </a:ext>
            </a:extLst>
          </p:cNvPr>
          <p:cNvSpPr txBox="1"/>
          <p:nvPr/>
        </p:nvSpPr>
        <p:spPr>
          <a:xfrm>
            <a:off x="4622646" y="136357"/>
            <a:ext cx="7132320" cy="1200329"/>
          </a:xfrm>
          <a:prstGeom prst="rect">
            <a:avLst/>
          </a:prstGeom>
          <a:noFill/>
        </p:spPr>
        <p:txBody>
          <a:bodyPr wrap="square" rtlCol="0">
            <a:spAutoFit/>
          </a:bodyPr>
          <a:lstStyle/>
          <a:p>
            <a:r>
              <a:rPr lang="nb-NO" dirty="0"/>
              <a:t>På tanken står det «Gal.» og «</a:t>
            </a:r>
            <a:r>
              <a:rPr lang="nb-NO" dirty="0" err="1"/>
              <a:t>Ltr</a:t>
            </a:r>
            <a:r>
              <a:rPr lang="nb-NO" dirty="0"/>
              <a:t>.». Gal står for </a:t>
            </a:r>
            <a:r>
              <a:rPr lang="nb-NO" i="1" dirty="0"/>
              <a:t>gallon</a:t>
            </a:r>
            <a:r>
              <a:rPr lang="nb-NO" dirty="0"/>
              <a:t> og </a:t>
            </a:r>
            <a:r>
              <a:rPr lang="nb-NO" dirty="0" err="1"/>
              <a:t>Ltr</a:t>
            </a:r>
            <a:r>
              <a:rPr lang="nb-NO" dirty="0"/>
              <a:t>. betyr </a:t>
            </a:r>
            <a:r>
              <a:rPr lang="nb-NO" i="1" dirty="0"/>
              <a:t>liter</a:t>
            </a:r>
            <a:r>
              <a:rPr lang="nb-NO" dirty="0"/>
              <a:t>. Gallon er en målenhet for volum som bl.a. er vanlig i USA. Thorvald ser at 25 gallons er litt mindre enn 100 liter. </a:t>
            </a:r>
            <a:r>
              <a:rPr lang="nb-NO" u="sng" dirty="0"/>
              <a:t>Omtrent</a:t>
            </a:r>
            <a:r>
              <a:rPr lang="nb-NO" dirty="0"/>
              <a:t> hvor mange liter er én gallon?   </a:t>
            </a:r>
          </a:p>
        </p:txBody>
      </p:sp>
      <mc:AlternateContent xmlns:mc="http://schemas.openxmlformats.org/markup-compatibility/2006" xmlns:a14="http://schemas.microsoft.com/office/drawing/2010/main">
        <mc:Choice Requires="a14">
          <p:sp>
            <p:nvSpPr>
              <p:cNvPr id="9" name="TekstSylinder 8">
                <a:extLst>
                  <a:ext uri="{FF2B5EF4-FFF2-40B4-BE49-F238E27FC236}">
                    <a16:creationId xmlns:a16="http://schemas.microsoft.com/office/drawing/2014/main" id="{4614AA2B-82E2-4805-B3BA-01C087A5BE72}"/>
                  </a:ext>
                </a:extLst>
              </p:cNvPr>
              <p:cNvSpPr txBox="1"/>
              <p:nvPr/>
            </p:nvSpPr>
            <p:spPr>
              <a:xfrm>
                <a:off x="4622646" y="1405041"/>
                <a:ext cx="7132320" cy="1754326"/>
              </a:xfrm>
              <a:prstGeom prst="rect">
                <a:avLst/>
              </a:prstGeom>
              <a:noFill/>
              <a:ln w="12700">
                <a:solidFill>
                  <a:schemeClr val="tx1"/>
                </a:solidFill>
              </a:ln>
            </p:spPr>
            <p:txBody>
              <a:bodyPr wrap="square" rtlCol="0">
                <a:spAutoFit/>
              </a:bodyPr>
              <a:lstStyle/>
              <a:p>
                <a:endParaRPr lang="nb-NO" dirty="0"/>
              </a:p>
              <a:p>
                <a:endParaRPr lang="nb-NO" dirty="0"/>
              </a:p>
              <a:p>
                <a:endParaRPr lang="nb-NO" dirty="0"/>
              </a:p>
              <a:p>
                <a:endParaRPr lang="nb-NO" dirty="0"/>
              </a:p>
              <a:p>
                <a:r>
                  <a:rPr lang="nb-NO" dirty="0"/>
                  <a:t>1 gallon </a:t>
                </a:r>
                <a14:m>
                  <m:oMath xmlns:m="http://schemas.openxmlformats.org/officeDocument/2006/math">
                    <m:r>
                      <a:rPr lang="nb-NO" i="1" dirty="0" smtClean="0">
                        <a:latin typeface="Cambria Math" panose="02040503050406030204" pitchFamily="18" charset="0"/>
                        <a:ea typeface="Cambria Math" panose="02040503050406030204" pitchFamily="18" charset="0"/>
                      </a:rPr>
                      <m:t>≈</m:t>
                    </m:r>
                  </m:oMath>
                </a14:m>
                <a:r>
                  <a:rPr lang="nb-NO" dirty="0"/>
                  <a:t> ________________ liter</a:t>
                </a:r>
              </a:p>
              <a:p>
                <a:endParaRPr lang="nb-NO" dirty="0"/>
              </a:p>
            </p:txBody>
          </p:sp>
        </mc:Choice>
        <mc:Fallback xmlns="">
          <p:sp>
            <p:nvSpPr>
              <p:cNvPr id="9" name="TekstSylinder 8">
                <a:extLst>
                  <a:ext uri="{FF2B5EF4-FFF2-40B4-BE49-F238E27FC236}">
                    <a16:creationId xmlns:a16="http://schemas.microsoft.com/office/drawing/2014/main" id="{4614AA2B-82E2-4805-B3BA-01C087A5BE72}"/>
                  </a:ext>
                </a:extLst>
              </p:cNvPr>
              <p:cNvSpPr txBox="1">
                <a:spLocks noRot="1" noChangeAspect="1" noMove="1" noResize="1" noEditPoints="1" noAdjustHandles="1" noChangeArrowheads="1" noChangeShapeType="1" noTextEdit="1"/>
              </p:cNvSpPr>
              <p:nvPr/>
            </p:nvSpPr>
            <p:spPr>
              <a:xfrm>
                <a:off x="4622646" y="1405041"/>
                <a:ext cx="7132320" cy="1754326"/>
              </a:xfrm>
              <a:prstGeom prst="rect">
                <a:avLst/>
              </a:prstGeom>
              <a:blipFill>
                <a:blip r:embed="rId4"/>
                <a:stretch>
                  <a:fillRect l="-597"/>
                </a:stretch>
              </a:blipFill>
              <a:ln w="12700">
                <a:solidFill>
                  <a:schemeClr val="tx1"/>
                </a:solidFill>
              </a:ln>
            </p:spPr>
            <p:txBody>
              <a:bodyPr/>
              <a:lstStyle/>
              <a:p>
                <a:r>
                  <a:rPr lang="nb-NO">
                    <a:noFill/>
                  </a:rPr>
                  <a:t> </a:t>
                </a:r>
              </a:p>
            </p:txBody>
          </p:sp>
        </mc:Fallback>
      </mc:AlternateContent>
      <mc:AlternateContent xmlns:mc="http://schemas.openxmlformats.org/markup-compatibility/2006" xmlns:a14="http://schemas.microsoft.com/office/drawing/2010/main">
        <mc:Choice Requires="a14">
          <p:sp>
            <p:nvSpPr>
              <p:cNvPr id="10" name="TekstSylinder 9">
                <a:extLst>
                  <a:ext uri="{FF2B5EF4-FFF2-40B4-BE49-F238E27FC236}">
                    <a16:creationId xmlns:a16="http://schemas.microsoft.com/office/drawing/2014/main" id="{E89A2168-B5B6-435D-A3F6-72E62412D022}"/>
                  </a:ext>
                </a:extLst>
              </p:cNvPr>
              <p:cNvSpPr txBox="1"/>
              <p:nvPr/>
            </p:nvSpPr>
            <p:spPr>
              <a:xfrm>
                <a:off x="4622646" y="3932965"/>
                <a:ext cx="7132320" cy="1754326"/>
              </a:xfrm>
              <a:prstGeom prst="rect">
                <a:avLst/>
              </a:prstGeom>
              <a:noFill/>
              <a:ln w="12700">
                <a:solidFill>
                  <a:schemeClr val="tx1"/>
                </a:solidFill>
              </a:ln>
            </p:spPr>
            <p:txBody>
              <a:bodyPr wrap="square" rtlCol="0">
                <a:spAutoFit/>
              </a:bodyPr>
              <a:lstStyle/>
              <a:p>
                <a:endParaRPr lang="nb-NO" dirty="0"/>
              </a:p>
              <a:p>
                <a:endParaRPr lang="nb-NO" dirty="0"/>
              </a:p>
              <a:p>
                <a:endParaRPr lang="nb-NO" dirty="0"/>
              </a:p>
              <a:p>
                <a:endParaRPr lang="nb-NO" dirty="0"/>
              </a:p>
              <a:p>
                <a:r>
                  <a:rPr lang="nb-NO" dirty="0"/>
                  <a:t>1 liter </a:t>
                </a:r>
                <a14:m>
                  <m:oMath xmlns:m="http://schemas.openxmlformats.org/officeDocument/2006/math">
                    <m:r>
                      <a:rPr lang="nb-NO" i="1" dirty="0">
                        <a:latin typeface="Cambria Math" panose="02040503050406030204" pitchFamily="18" charset="0"/>
                        <a:ea typeface="Cambria Math" panose="02040503050406030204" pitchFamily="18" charset="0"/>
                      </a:rPr>
                      <m:t>≈</m:t>
                    </m:r>
                  </m:oMath>
                </a14:m>
                <a:r>
                  <a:rPr lang="nb-NO" dirty="0"/>
                  <a:t> ________________ gallon</a:t>
                </a:r>
              </a:p>
              <a:p>
                <a:endParaRPr lang="nb-NO" dirty="0"/>
              </a:p>
            </p:txBody>
          </p:sp>
        </mc:Choice>
        <mc:Fallback xmlns="">
          <p:sp>
            <p:nvSpPr>
              <p:cNvPr id="10" name="TekstSylinder 9">
                <a:extLst>
                  <a:ext uri="{FF2B5EF4-FFF2-40B4-BE49-F238E27FC236}">
                    <a16:creationId xmlns:a16="http://schemas.microsoft.com/office/drawing/2014/main" id="{E89A2168-B5B6-435D-A3F6-72E62412D022}"/>
                  </a:ext>
                </a:extLst>
              </p:cNvPr>
              <p:cNvSpPr txBox="1">
                <a:spLocks noRot="1" noChangeAspect="1" noMove="1" noResize="1" noEditPoints="1" noAdjustHandles="1" noChangeArrowheads="1" noChangeShapeType="1" noTextEdit="1"/>
              </p:cNvSpPr>
              <p:nvPr/>
            </p:nvSpPr>
            <p:spPr>
              <a:xfrm>
                <a:off x="4622646" y="3932965"/>
                <a:ext cx="7132320" cy="1754326"/>
              </a:xfrm>
              <a:prstGeom prst="rect">
                <a:avLst/>
              </a:prstGeom>
              <a:blipFill>
                <a:blip r:embed="rId5"/>
                <a:stretch>
                  <a:fillRect l="-597"/>
                </a:stretch>
              </a:blipFill>
              <a:ln w="12700">
                <a:solidFill>
                  <a:schemeClr val="tx1"/>
                </a:solidFill>
              </a:ln>
            </p:spPr>
            <p:txBody>
              <a:bodyPr/>
              <a:lstStyle/>
              <a:p>
                <a:r>
                  <a:rPr lang="nb-NO">
                    <a:noFill/>
                  </a:rPr>
                  <a:t> </a:t>
                </a:r>
              </a:p>
            </p:txBody>
          </p:sp>
        </mc:Fallback>
      </mc:AlternateContent>
      <p:sp>
        <p:nvSpPr>
          <p:cNvPr id="11" name="Rektangel 10">
            <a:extLst>
              <a:ext uri="{FF2B5EF4-FFF2-40B4-BE49-F238E27FC236}">
                <a16:creationId xmlns:a16="http://schemas.microsoft.com/office/drawing/2014/main" id="{88C24369-8DCB-4291-8ED1-FF630E3AADBB}"/>
              </a:ext>
            </a:extLst>
          </p:cNvPr>
          <p:cNvSpPr/>
          <p:nvPr/>
        </p:nvSpPr>
        <p:spPr>
          <a:xfrm>
            <a:off x="4622646" y="3537943"/>
            <a:ext cx="6249788" cy="369332"/>
          </a:xfrm>
          <a:prstGeom prst="rect">
            <a:avLst/>
          </a:prstGeom>
        </p:spPr>
        <p:txBody>
          <a:bodyPr wrap="none">
            <a:spAutoFit/>
          </a:bodyPr>
          <a:lstStyle/>
          <a:p>
            <a:r>
              <a:rPr lang="nb-NO" dirty="0"/>
              <a:t>La oss også snu på det og spørre: Hvor mange gallons er én liter?</a:t>
            </a:r>
          </a:p>
        </p:txBody>
      </p:sp>
    </p:spTree>
    <p:extLst>
      <p:ext uri="{BB962C8B-B14F-4D97-AF65-F5344CB8AC3E}">
        <p14:creationId xmlns:p14="http://schemas.microsoft.com/office/powerpoint/2010/main" val="38796982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descr="Et bilde som inneholder tre, utendørs, bakke, rød&#10;&#10;Automatisk generert beskrivelse">
            <a:extLst>
              <a:ext uri="{FF2B5EF4-FFF2-40B4-BE49-F238E27FC236}">
                <a16:creationId xmlns:a16="http://schemas.microsoft.com/office/drawing/2014/main" id="{E3915894-AECA-4591-9126-C3963F16FD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00338" y="70183"/>
            <a:ext cx="4440991" cy="3330743"/>
          </a:xfrm>
          <a:prstGeom prst="rect">
            <a:avLst/>
          </a:prstGeom>
        </p:spPr>
      </p:pic>
      <p:pic>
        <p:nvPicPr>
          <p:cNvPr id="9" name="Bilde 8" descr="Et bilde som inneholder utendørs, gress&#10;&#10;Automatisk generert beskrivelse">
            <a:extLst>
              <a:ext uri="{FF2B5EF4-FFF2-40B4-BE49-F238E27FC236}">
                <a16:creationId xmlns:a16="http://schemas.microsoft.com/office/drawing/2014/main" id="{3C1871E3-93BF-4A44-BEF5-2240F7F170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294" y="3443036"/>
            <a:ext cx="4459706" cy="3344779"/>
          </a:xfrm>
          <a:prstGeom prst="rect">
            <a:avLst/>
          </a:prstGeom>
        </p:spPr>
      </p:pic>
      <p:pic>
        <p:nvPicPr>
          <p:cNvPr id="11" name="Bilde 10" descr="Et bilde som inneholder person&#10;&#10;Automatisk generert beskrivelse">
            <a:extLst>
              <a:ext uri="{FF2B5EF4-FFF2-40B4-BE49-F238E27FC236}">
                <a16:creationId xmlns:a16="http://schemas.microsoft.com/office/drawing/2014/main" id="{9BAD47D5-857F-4A94-99D0-A4EF47020C7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2295" y="70185"/>
            <a:ext cx="4459706" cy="3344779"/>
          </a:xfrm>
          <a:prstGeom prst="rect">
            <a:avLst/>
          </a:prstGeom>
        </p:spPr>
      </p:pic>
      <p:sp>
        <p:nvSpPr>
          <p:cNvPr id="19" name="TekstSylinder 18">
            <a:extLst>
              <a:ext uri="{FF2B5EF4-FFF2-40B4-BE49-F238E27FC236}">
                <a16:creationId xmlns:a16="http://schemas.microsoft.com/office/drawing/2014/main" id="{42855998-F52A-4969-90A2-42137FD2C45D}"/>
              </a:ext>
            </a:extLst>
          </p:cNvPr>
          <p:cNvSpPr txBox="1"/>
          <p:nvPr/>
        </p:nvSpPr>
        <p:spPr>
          <a:xfrm>
            <a:off x="4711220" y="4534901"/>
            <a:ext cx="7132320" cy="923330"/>
          </a:xfrm>
          <a:prstGeom prst="rect">
            <a:avLst/>
          </a:prstGeom>
          <a:noFill/>
        </p:spPr>
        <p:txBody>
          <a:bodyPr wrap="square" rtlCol="0">
            <a:spAutoFit/>
          </a:bodyPr>
          <a:lstStyle/>
          <a:p>
            <a:r>
              <a:rPr lang="nb-NO" dirty="0"/>
              <a:t>Den store tanken er tom. Naboen Tor har sagt at det er greit at Thorvald tar vann fra krana hans. Thorvald skrur på krana, løper ned for å sikre at vannslangen er på plass og starter en stoppeklokke.  </a:t>
            </a:r>
          </a:p>
        </p:txBody>
      </p:sp>
      <p:pic>
        <p:nvPicPr>
          <p:cNvPr id="20" name="Bilde 19" descr="Et bilde som inneholder tekst, person, utendørs, holder&#10;&#10;Automatisk generert beskrivelse">
            <a:extLst>
              <a:ext uri="{FF2B5EF4-FFF2-40B4-BE49-F238E27FC236}">
                <a16:creationId xmlns:a16="http://schemas.microsoft.com/office/drawing/2014/main" id="{A150B814-E853-46A8-B4EF-6A374441113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717737">
            <a:off x="8391386" y="816251"/>
            <a:ext cx="3135898" cy="2351924"/>
          </a:xfrm>
          <a:prstGeom prst="rect">
            <a:avLst/>
          </a:prstGeom>
          <a:ln w="76200">
            <a:solidFill>
              <a:srgbClr val="FFC000"/>
            </a:solidFill>
          </a:ln>
        </p:spPr>
      </p:pic>
    </p:spTree>
    <p:extLst>
      <p:ext uri="{BB962C8B-B14F-4D97-AF65-F5344CB8AC3E}">
        <p14:creationId xmlns:p14="http://schemas.microsoft.com/office/powerpoint/2010/main" val="33294988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lassholder for innhold 16" descr="Et bilde som inneholder tre, utendørs, gress, ku&#10;&#10;Automatisk generert beskrivelse">
            <a:extLst>
              <a:ext uri="{FF2B5EF4-FFF2-40B4-BE49-F238E27FC236}">
                <a16:creationId xmlns:a16="http://schemas.microsoft.com/office/drawing/2014/main" id="{A001C581-A277-44A5-AA33-23098361A15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7108" y="125163"/>
            <a:ext cx="4296555" cy="3222416"/>
          </a:xfrm>
        </p:spPr>
      </p:pic>
      <p:sp>
        <p:nvSpPr>
          <p:cNvPr id="18" name="TekstSylinder 17">
            <a:extLst>
              <a:ext uri="{FF2B5EF4-FFF2-40B4-BE49-F238E27FC236}">
                <a16:creationId xmlns:a16="http://schemas.microsoft.com/office/drawing/2014/main" id="{6E84B95C-DCE6-435C-ACE0-4CF68563D2C3}"/>
              </a:ext>
            </a:extLst>
          </p:cNvPr>
          <p:cNvSpPr txBox="1"/>
          <p:nvPr/>
        </p:nvSpPr>
        <p:spPr>
          <a:xfrm>
            <a:off x="4580020" y="3409784"/>
            <a:ext cx="7464871" cy="1477328"/>
          </a:xfrm>
          <a:prstGeom prst="rect">
            <a:avLst/>
          </a:prstGeom>
          <a:noFill/>
        </p:spPr>
        <p:txBody>
          <a:bodyPr wrap="square" rtlCol="0">
            <a:spAutoFit/>
          </a:bodyPr>
          <a:lstStyle/>
          <a:p>
            <a:r>
              <a:rPr lang="nb-NO" dirty="0"/>
              <a:t>Mens den store tanken fyller seg opp med vann, gir Thorvald mat til dyra.  Gården har tre kuer, tre kalver og 38 sauer. I løpet av en dag spiser og drikker ei ku omtrent like mye som fem sauer. En kalv spiser og drikker omtrent det samme som tre sauer. Hvis gården skulle brukt like mye høy og vann som nå, </a:t>
            </a:r>
            <a:r>
              <a:rPr lang="nb-NO" u="sng" dirty="0"/>
              <a:t>men bare hatt sauer</a:t>
            </a:r>
            <a:r>
              <a:rPr lang="nb-NO" dirty="0"/>
              <a:t>, hvor mange sauer kunne gården hatt da? </a:t>
            </a:r>
          </a:p>
        </p:txBody>
      </p:sp>
      <p:pic>
        <p:nvPicPr>
          <p:cNvPr id="22" name="Bilde 21" descr="Et bilde som inneholder utendørs, tre, gress, ku&#10;&#10;Automatisk generert beskrivelse">
            <a:extLst>
              <a:ext uri="{FF2B5EF4-FFF2-40B4-BE49-F238E27FC236}">
                <a16:creationId xmlns:a16="http://schemas.microsoft.com/office/drawing/2014/main" id="{69C75348-C4EB-45DD-A64A-F6D02057A6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80021" y="125163"/>
            <a:ext cx="4296554" cy="3222416"/>
          </a:xfrm>
          <a:prstGeom prst="rect">
            <a:avLst/>
          </a:prstGeom>
        </p:spPr>
      </p:pic>
      <p:pic>
        <p:nvPicPr>
          <p:cNvPr id="24" name="Bilde 23" descr="Et bilde som inneholder gress, ku, bakke, utendørs&#10;&#10;Automatisk generert beskrivelse">
            <a:extLst>
              <a:ext uri="{FF2B5EF4-FFF2-40B4-BE49-F238E27FC236}">
                <a16:creationId xmlns:a16="http://schemas.microsoft.com/office/drawing/2014/main" id="{834E88AA-CB5D-41FD-A301-E5CC6097225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7108" y="3510421"/>
            <a:ext cx="4296555" cy="3222416"/>
          </a:xfrm>
          <a:prstGeom prst="rect">
            <a:avLst/>
          </a:prstGeom>
        </p:spPr>
      </p:pic>
      <p:sp>
        <p:nvSpPr>
          <p:cNvPr id="28" name="TekstSylinder 27">
            <a:extLst>
              <a:ext uri="{FF2B5EF4-FFF2-40B4-BE49-F238E27FC236}">
                <a16:creationId xmlns:a16="http://schemas.microsoft.com/office/drawing/2014/main" id="{FABB5B32-D54D-4900-B62C-29FDF6A6E7D6}"/>
              </a:ext>
            </a:extLst>
          </p:cNvPr>
          <p:cNvSpPr txBox="1"/>
          <p:nvPr/>
        </p:nvSpPr>
        <p:spPr>
          <a:xfrm>
            <a:off x="4580020" y="5039512"/>
            <a:ext cx="7379369" cy="1477328"/>
          </a:xfrm>
          <a:prstGeom prst="rect">
            <a:avLst/>
          </a:prstGeom>
          <a:noFill/>
          <a:ln w="12700">
            <a:solidFill>
              <a:schemeClr val="tx1"/>
            </a:solidFill>
          </a:ln>
        </p:spPr>
        <p:txBody>
          <a:bodyPr wrap="square" rtlCol="0">
            <a:spAutoFit/>
          </a:bodyPr>
          <a:lstStyle/>
          <a:p>
            <a:endParaRPr lang="nb-NO" dirty="0"/>
          </a:p>
          <a:p>
            <a:endParaRPr lang="nb-NO" dirty="0"/>
          </a:p>
          <a:p>
            <a:endParaRPr lang="nb-NO" dirty="0"/>
          </a:p>
          <a:p>
            <a:endParaRPr lang="nb-NO" dirty="0"/>
          </a:p>
          <a:p>
            <a:endParaRPr lang="nb-NO" dirty="0"/>
          </a:p>
        </p:txBody>
      </p:sp>
    </p:spTree>
    <p:extLst>
      <p:ext uri="{BB962C8B-B14F-4D97-AF65-F5344CB8AC3E}">
        <p14:creationId xmlns:p14="http://schemas.microsoft.com/office/powerpoint/2010/main" val="1486934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ssholder for innhold 5" descr="Et bilde som inneholder tre, utendørs, gress, tørr&#10;&#10;Automatisk generert beskrivelse">
            <a:extLst>
              <a:ext uri="{FF2B5EF4-FFF2-40B4-BE49-F238E27FC236}">
                <a16:creationId xmlns:a16="http://schemas.microsoft.com/office/drawing/2014/main" id="{0F646386-FBBA-49E0-8A7D-3BCBFBD84E6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6089" y="125161"/>
            <a:ext cx="6224334" cy="4668251"/>
          </a:xfrm>
        </p:spPr>
      </p:pic>
      <p:pic>
        <p:nvPicPr>
          <p:cNvPr id="4" name="Bilde 3">
            <a:extLst>
              <a:ext uri="{FF2B5EF4-FFF2-40B4-BE49-F238E27FC236}">
                <a16:creationId xmlns:a16="http://schemas.microsoft.com/office/drawing/2014/main" id="{DEC92D13-B2E5-45A4-BE4A-0D0682D618BC}"/>
              </a:ext>
            </a:extLst>
          </p:cNvPr>
          <p:cNvPicPr>
            <a:picLocks noChangeAspect="1"/>
          </p:cNvPicPr>
          <p:nvPr/>
        </p:nvPicPr>
        <p:blipFill>
          <a:blip r:embed="rId3"/>
          <a:stretch>
            <a:fillRect/>
          </a:stretch>
        </p:blipFill>
        <p:spPr>
          <a:xfrm rot="316134">
            <a:off x="3303907" y="3639121"/>
            <a:ext cx="3039400" cy="2908338"/>
          </a:xfrm>
          <a:prstGeom prst="rect">
            <a:avLst/>
          </a:prstGeom>
        </p:spPr>
      </p:pic>
      <p:sp>
        <p:nvSpPr>
          <p:cNvPr id="7" name="TekstSylinder 6">
            <a:extLst>
              <a:ext uri="{FF2B5EF4-FFF2-40B4-BE49-F238E27FC236}">
                <a16:creationId xmlns:a16="http://schemas.microsoft.com/office/drawing/2014/main" id="{6B0210DC-101D-4F48-B2AF-3700B4FDDE39}"/>
              </a:ext>
            </a:extLst>
          </p:cNvPr>
          <p:cNvSpPr txBox="1"/>
          <p:nvPr/>
        </p:nvSpPr>
        <p:spPr>
          <a:xfrm>
            <a:off x="6551753" y="3448587"/>
            <a:ext cx="3703595" cy="646331"/>
          </a:xfrm>
          <a:prstGeom prst="rect">
            <a:avLst/>
          </a:prstGeom>
          <a:noFill/>
        </p:spPr>
        <p:txBody>
          <a:bodyPr wrap="square" rtlCol="0">
            <a:spAutoFit/>
          </a:bodyPr>
          <a:lstStyle/>
          <a:p>
            <a:r>
              <a:rPr lang="nb-NO" dirty="0"/>
              <a:t>Hvor mange sekunder er 28 minutter og 33 sekunder?</a:t>
            </a:r>
          </a:p>
        </p:txBody>
      </p:sp>
      <p:sp>
        <p:nvSpPr>
          <p:cNvPr id="8" name="TekstSylinder 7">
            <a:extLst>
              <a:ext uri="{FF2B5EF4-FFF2-40B4-BE49-F238E27FC236}">
                <a16:creationId xmlns:a16="http://schemas.microsoft.com/office/drawing/2014/main" id="{5F903E4B-87E8-46AD-9365-B225E27D20C0}"/>
              </a:ext>
            </a:extLst>
          </p:cNvPr>
          <p:cNvSpPr txBox="1"/>
          <p:nvPr/>
        </p:nvSpPr>
        <p:spPr>
          <a:xfrm>
            <a:off x="6551753" y="4161065"/>
            <a:ext cx="5360627" cy="2308324"/>
          </a:xfrm>
          <a:prstGeom prst="rect">
            <a:avLst/>
          </a:prstGeom>
          <a:noFill/>
          <a:ln w="12700">
            <a:solidFill>
              <a:schemeClr val="tx1"/>
            </a:solidFill>
          </a:ln>
        </p:spPr>
        <p:txBody>
          <a:bodyPr wrap="square" rtlCol="0">
            <a:spAutoFit/>
          </a:bodyPr>
          <a:lstStyle/>
          <a:p>
            <a:endParaRPr lang="nb-NO" dirty="0"/>
          </a:p>
          <a:p>
            <a:endParaRPr lang="nb-NO" dirty="0"/>
          </a:p>
          <a:p>
            <a:endParaRPr lang="nb-NO" dirty="0"/>
          </a:p>
          <a:p>
            <a:endParaRPr lang="nb-NO" dirty="0"/>
          </a:p>
          <a:p>
            <a:endParaRPr lang="nb-NO" dirty="0"/>
          </a:p>
          <a:p>
            <a:endParaRPr lang="nb-NO" dirty="0"/>
          </a:p>
          <a:p>
            <a:endParaRPr lang="nb-NO" dirty="0"/>
          </a:p>
          <a:p>
            <a:r>
              <a:rPr lang="nb-NO" dirty="0"/>
              <a:t>28 minutter og 33 sekunder = _____________sekunder</a:t>
            </a:r>
          </a:p>
        </p:txBody>
      </p:sp>
      <p:sp>
        <p:nvSpPr>
          <p:cNvPr id="9" name="TekstSylinder 8">
            <a:extLst>
              <a:ext uri="{FF2B5EF4-FFF2-40B4-BE49-F238E27FC236}">
                <a16:creationId xmlns:a16="http://schemas.microsoft.com/office/drawing/2014/main" id="{4CA7B50A-684E-4D7C-821B-B778CEEBC406}"/>
              </a:ext>
            </a:extLst>
          </p:cNvPr>
          <p:cNvSpPr txBox="1"/>
          <p:nvPr/>
        </p:nvSpPr>
        <p:spPr>
          <a:xfrm>
            <a:off x="6585284" y="141714"/>
            <a:ext cx="5224272" cy="1477328"/>
          </a:xfrm>
          <a:prstGeom prst="rect">
            <a:avLst/>
          </a:prstGeom>
          <a:noFill/>
        </p:spPr>
        <p:txBody>
          <a:bodyPr wrap="square" rtlCol="0">
            <a:spAutoFit/>
          </a:bodyPr>
          <a:lstStyle/>
          <a:p>
            <a:r>
              <a:rPr lang="nb-NO" dirty="0"/>
              <a:t>Stoppeklokken viser at det tok 28 minutter og 33 sekunder å fylle tanken med 1000 liter vann. Du kan få lov til å runde av 28 min og 33 sek til 28,5 minutter, 29 minutter eller til 30 minutter. Hvor mange liter med vann ble tanken fylt med per minutt? </a:t>
            </a:r>
          </a:p>
        </p:txBody>
      </p:sp>
      <p:sp>
        <p:nvSpPr>
          <p:cNvPr id="10" name="TekstSylinder 9">
            <a:extLst>
              <a:ext uri="{FF2B5EF4-FFF2-40B4-BE49-F238E27FC236}">
                <a16:creationId xmlns:a16="http://schemas.microsoft.com/office/drawing/2014/main" id="{D28FDA07-ADE3-4FAA-BCB0-D4A35163B30F}"/>
              </a:ext>
            </a:extLst>
          </p:cNvPr>
          <p:cNvSpPr txBox="1"/>
          <p:nvPr/>
        </p:nvSpPr>
        <p:spPr>
          <a:xfrm>
            <a:off x="6551753" y="1628115"/>
            <a:ext cx="5360627" cy="1754326"/>
          </a:xfrm>
          <a:prstGeom prst="rect">
            <a:avLst/>
          </a:prstGeom>
          <a:noFill/>
          <a:ln w="12700">
            <a:solidFill>
              <a:schemeClr val="tx1"/>
            </a:solidFill>
          </a:ln>
        </p:spPr>
        <p:txBody>
          <a:bodyPr wrap="square" rtlCol="0">
            <a:spAutoFit/>
          </a:bodyPr>
          <a:lstStyle/>
          <a:p>
            <a:endParaRPr lang="nb-NO" dirty="0"/>
          </a:p>
          <a:p>
            <a:endParaRPr lang="nb-NO" dirty="0"/>
          </a:p>
          <a:p>
            <a:endParaRPr lang="nb-NO" dirty="0"/>
          </a:p>
          <a:p>
            <a:endParaRPr lang="nb-NO" dirty="0"/>
          </a:p>
          <a:p>
            <a:endParaRPr lang="nb-NO" dirty="0"/>
          </a:p>
          <a:p>
            <a:endParaRPr lang="nb-NO" dirty="0"/>
          </a:p>
        </p:txBody>
      </p:sp>
      <p:pic>
        <p:nvPicPr>
          <p:cNvPr id="5" name="Bilde 4">
            <a:extLst>
              <a:ext uri="{FF2B5EF4-FFF2-40B4-BE49-F238E27FC236}">
                <a16:creationId xmlns:a16="http://schemas.microsoft.com/office/drawing/2014/main" id="{CE108B3E-04B9-40C6-BA06-1C96294E0BDC}"/>
              </a:ext>
            </a:extLst>
          </p:cNvPr>
          <p:cNvPicPr>
            <a:picLocks noChangeAspect="1"/>
          </p:cNvPicPr>
          <p:nvPr/>
        </p:nvPicPr>
        <p:blipFill>
          <a:blip r:embed="rId4"/>
          <a:stretch>
            <a:fillRect/>
          </a:stretch>
        </p:blipFill>
        <p:spPr>
          <a:xfrm>
            <a:off x="10336678" y="3126584"/>
            <a:ext cx="1809352" cy="1290335"/>
          </a:xfrm>
          <a:prstGeom prst="rect">
            <a:avLst/>
          </a:prstGeom>
        </p:spPr>
      </p:pic>
    </p:spTree>
    <p:extLst>
      <p:ext uri="{BB962C8B-B14F-4D97-AF65-F5344CB8AC3E}">
        <p14:creationId xmlns:p14="http://schemas.microsoft.com/office/powerpoint/2010/main" val="33370531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ssholder for innhold 5" descr="Et bilde som inneholder tre, utendørs, gress, tørr&#10;&#10;Automatisk generert beskrivelse">
            <a:extLst>
              <a:ext uri="{FF2B5EF4-FFF2-40B4-BE49-F238E27FC236}">
                <a16:creationId xmlns:a16="http://schemas.microsoft.com/office/drawing/2014/main" id="{0F646386-FBBA-49E0-8A7D-3BCBFBD84E6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6089" y="125161"/>
            <a:ext cx="6224334" cy="4668251"/>
          </a:xfrm>
        </p:spPr>
      </p:pic>
      <p:pic>
        <p:nvPicPr>
          <p:cNvPr id="4" name="Bilde 3">
            <a:extLst>
              <a:ext uri="{FF2B5EF4-FFF2-40B4-BE49-F238E27FC236}">
                <a16:creationId xmlns:a16="http://schemas.microsoft.com/office/drawing/2014/main" id="{DEC92D13-B2E5-45A4-BE4A-0D0682D618BC}"/>
              </a:ext>
            </a:extLst>
          </p:cNvPr>
          <p:cNvPicPr>
            <a:picLocks noChangeAspect="1"/>
          </p:cNvPicPr>
          <p:nvPr/>
        </p:nvPicPr>
        <p:blipFill>
          <a:blip r:embed="rId3"/>
          <a:stretch>
            <a:fillRect/>
          </a:stretch>
        </p:blipFill>
        <p:spPr>
          <a:xfrm rot="316134">
            <a:off x="3158083" y="3761587"/>
            <a:ext cx="3039400" cy="2908338"/>
          </a:xfrm>
          <a:prstGeom prst="rect">
            <a:avLst/>
          </a:prstGeom>
        </p:spPr>
      </p:pic>
      <p:sp>
        <p:nvSpPr>
          <p:cNvPr id="7" name="TekstSylinder 6">
            <a:extLst>
              <a:ext uri="{FF2B5EF4-FFF2-40B4-BE49-F238E27FC236}">
                <a16:creationId xmlns:a16="http://schemas.microsoft.com/office/drawing/2014/main" id="{6B0210DC-101D-4F48-B2AF-3700B4FDDE39}"/>
              </a:ext>
            </a:extLst>
          </p:cNvPr>
          <p:cNvSpPr txBox="1"/>
          <p:nvPr/>
        </p:nvSpPr>
        <p:spPr>
          <a:xfrm>
            <a:off x="6470423" y="1249527"/>
            <a:ext cx="5224272" cy="646331"/>
          </a:xfrm>
          <a:prstGeom prst="rect">
            <a:avLst/>
          </a:prstGeom>
          <a:noFill/>
        </p:spPr>
        <p:txBody>
          <a:bodyPr wrap="square" rtlCol="0">
            <a:spAutoFit/>
          </a:bodyPr>
          <a:lstStyle/>
          <a:p>
            <a:r>
              <a:rPr lang="nb-NO" dirty="0"/>
              <a:t>Hvor mye vann fylles tanken med per sekund?</a:t>
            </a:r>
            <a:br>
              <a:rPr lang="nb-NO" dirty="0"/>
            </a:br>
            <a:r>
              <a:rPr lang="nb-NO" dirty="0"/>
              <a:t>Oppgi svaret i både liter/sek og dl/sek.</a:t>
            </a:r>
          </a:p>
        </p:txBody>
      </p:sp>
      <p:sp>
        <p:nvSpPr>
          <p:cNvPr id="8" name="TekstSylinder 7">
            <a:extLst>
              <a:ext uri="{FF2B5EF4-FFF2-40B4-BE49-F238E27FC236}">
                <a16:creationId xmlns:a16="http://schemas.microsoft.com/office/drawing/2014/main" id="{5F903E4B-87E8-46AD-9365-B225E27D20C0}"/>
              </a:ext>
            </a:extLst>
          </p:cNvPr>
          <p:cNvSpPr txBox="1"/>
          <p:nvPr/>
        </p:nvSpPr>
        <p:spPr>
          <a:xfrm>
            <a:off x="6574987" y="2004561"/>
            <a:ext cx="5360627" cy="4247317"/>
          </a:xfrm>
          <a:prstGeom prst="rect">
            <a:avLst/>
          </a:prstGeom>
          <a:noFill/>
          <a:ln w="12700">
            <a:solidFill>
              <a:schemeClr val="tx1"/>
            </a:solidFill>
          </a:ln>
        </p:spPr>
        <p:txBody>
          <a:bodyPr wrap="square" rtlCol="0">
            <a:spAutoFit/>
          </a:bodyPr>
          <a:lstStyle/>
          <a:p>
            <a:endParaRPr lang="nb-NO" dirty="0"/>
          </a:p>
          <a:p>
            <a:endParaRPr lang="nb-NO" dirty="0"/>
          </a:p>
          <a:p>
            <a:endParaRPr lang="nb-NO" dirty="0"/>
          </a:p>
          <a:p>
            <a:endParaRPr lang="nb-NO" dirty="0"/>
          </a:p>
          <a:p>
            <a:endParaRPr lang="nb-NO" dirty="0"/>
          </a:p>
          <a:p>
            <a:endParaRPr lang="nb-NO" dirty="0"/>
          </a:p>
          <a:p>
            <a:endParaRPr lang="nb-NO" dirty="0"/>
          </a:p>
          <a:p>
            <a:endParaRPr lang="nb-NO" dirty="0"/>
          </a:p>
          <a:p>
            <a:endParaRPr lang="nb-NO" dirty="0"/>
          </a:p>
          <a:p>
            <a:endParaRPr lang="nb-NO" dirty="0"/>
          </a:p>
          <a:p>
            <a:endParaRPr lang="nb-NO" dirty="0"/>
          </a:p>
          <a:p>
            <a:endParaRPr lang="nb-NO" dirty="0"/>
          </a:p>
          <a:p>
            <a:endParaRPr lang="nb-NO" dirty="0"/>
          </a:p>
          <a:p>
            <a:endParaRPr lang="nb-NO" dirty="0"/>
          </a:p>
          <a:p>
            <a:endParaRPr lang="nb-NO" dirty="0"/>
          </a:p>
        </p:txBody>
      </p:sp>
      <p:pic>
        <p:nvPicPr>
          <p:cNvPr id="2" name="Bilde 1">
            <a:extLst>
              <a:ext uri="{FF2B5EF4-FFF2-40B4-BE49-F238E27FC236}">
                <a16:creationId xmlns:a16="http://schemas.microsoft.com/office/drawing/2014/main" id="{239A814A-075A-4986-AB07-89B86259F8C4}"/>
              </a:ext>
            </a:extLst>
          </p:cNvPr>
          <p:cNvPicPr>
            <a:picLocks noChangeAspect="1"/>
          </p:cNvPicPr>
          <p:nvPr/>
        </p:nvPicPr>
        <p:blipFill>
          <a:blip r:embed="rId4"/>
          <a:stretch>
            <a:fillRect/>
          </a:stretch>
        </p:blipFill>
        <p:spPr>
          <a:xfrm>
            <a:off x="6324599" y="5352135"/>
            <a:ext cx="1774337" cy="1257847"/>
          </a:xfrm>
          <a:prstGeom prst="rect">
            <a:avLst/>
          </a:prstGeom>
        </p:spPr>
      </p:pic>
    </p:spTree>
    <p:extLst>
      <p:ext uri="{BB962C8B-B14F-4D97-AF65-F5344CB8AC3E}">
        <p14:creationId xmlns:p14="http://schemas.microsoft.com/office/powerpoint/2010/main" val="23312307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descr="Et bilde som inneholder ku, gress, pattedyr, utendørs&#10;&#10;Automatisk generert beskrivelse">
            <a:extLst>
              <a:ext uri="{FF2B5EF4-FFF2-40B4-BE49-F238E27FC236}">
                <a16:creationId xmlns:a16="http://schemas.microsoft.com/office/drawing/2014/main" id="{D5FB12D6-52C0-419C-8301-8B75F2C5A8B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281" y="3469944"/>
            <a:ext cx="4317239" cy="3237929"/>
          </a:xfrm>
          <a:prstGeom prst="rect">
            <a:avLst/>
          </a:prstGeom>
        </p:spPr>
      </p:pic>
      <p:pic>
        <p:nvPicPr>
          <p:cNvPr id="7" name="Bilde 6" descr="Et bilde som inneholder gress, utendørs, sauer, høy&#10;&#10;Automatisk generert beskrivelse">
            <a:extLst>
              <a:ext uri="{FF2B5EF4-FFF2-40B4-BE49-F238E27FC236}">
                <a16:creationId xmlns:a16="http://schemas.microsoft.com/office/drawing/2014/main" id="{F3641BEE-AB0B-4F22-AC39-BB154B6D59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635" y="150127"/>
            <a:ext cx="4317240" cy="3237929"/>
          </a:xfrm>
          <a:prstGeom prst="rect">
            <a:avLst/>
          </a:prstGeom>
        </p:spPr>
      </p:pic>
      <p:sp>
        <p:nvSpPr>
          <p:cNvPr id="8" name="TekstSylinder 7">
            <a:extLst>
              <a:ext uri="{FF2B5EF4-FFF2-40B4-BE49-F238E27FC236}">
                <a16:creationId xmlns:a16="http://schemas.microsoft.com/office/drawing/2014/main" id="{158E5DEC-9330-40EF-9E81-C46DDC2BDE6E}"/>
              </a:ext>
            </a:extLst>
          </p:cNvPr>
          <p:cNvSpPr txBox="1"/>
          <p:nvPr/>
        </p:nvSpPr>
        <p:spPr>
          <a:xfrm>
            <a:off x="4622770" y="2837506"/>
            <a:ext cx="6223970" cy="923330"/>
          </a:xfrm>
          <a:prstGeom prst="rect">
            <a:avLst/>
          </a:prstGeom>
          <a:noFill/>
        </p:spPr>
        <p:txBody>
          <a:bodyPr wrap="square" rtlCol="0">
            <a:spAutoFit/>
          </a:bodyPr>
          <a:lstStyle/>
          <a:p>
            <a:r>
              <a:rPr lang="nb-NO" dirty="0"/>
              <a:t>I en tidligere oppgave regnet du ut hvor mange sauer ressursforbruket* til gården tilsvarer. Med utgangspunkt i dette: Omtrent hvor mye vann drikker en sau per dag?</a:t>
            </a:r>
          </a:p>
        </p:txBody>
      </p:sp>
      <p:sp>
        <p:nvSpPr>
          <p:cNvPr id="9" name="TekstSylinder 8">
            <a:extLst>
              <a:ext uri="{FF2B5EF4-FFF2-40B4-BE49-F238E27FC236}">
                <a16:creationId xmlns:a16="http://schemas.microsoft.com/office/drawing/2014/main" id="{469F6C75-57B1-4CEC-BAB2-5DE1EB5CAE9C}"/>
              </a:ext>
            </a:extLst>
          </p:cNvPr>
          <p:cNvSpPr txBox="1"/>
          <p:nvPr/>
        </p:nvSpPr>
        <p:spPr>
          <a:xfrm>
            <a:off x="4622770" y="3796246"/>
            <a:ext cx="7379369" cy="2585323"/>
          </a:xfrm>
          <a:prstGeom prst="rect">
            <a:avLst/>
          </a:prstGeom>
          <a:noFill/>
          <a:ln w="12700">
            <a:solidFill>
              <a:schemeClr val="tx1"/>
            </a:solidFill>
          </a:ln>
        </p:spPr>
        <p:txBody>
          <a:bodyPr wrap="square" rtlCol="0">
            <a:spAutoFit/>
          </a:bodyPr>
          <a:lstStyle/>
          <a:p>
            <a:endParaRPr lang="nb-NO" dirty="0"/>
          </a:p>
          <a:p>
            <a:endParaRPr lang="nb-NO" dirty="0"/>
          </a:p>
          <a:p>
            <a:endParaRPr lang="nb-NO" dirty="0"/>
          </a:p>
          <a:p>
            <a:endParaRPr lang="nb-NO" dirty="0"/>
          </a:p>
          <a:p>
            <a:endParaRPr lang="nb-NO" dirty="0"/>
          </a:p>
          <a:p>
            <a:endParaRPr lang="nb-NO" dirty="0"/>
          </a:p>
          <a:p>
            <a:endParaRPr lang="nb-NO" dirty="0"/>
          </a:p>
          <a:p>
            <a:endParaRPr lang="nb-NO" dirty="0"/>
          </a:p>
          <a:p>
            <a:endParaRPr lang="nb-NO" dirty="0"/>
          </a:p>
        </p:txBody>
      </p:sp>
      <p:sp>
        <p:nvSpPr>
          <p:cNvPr id="10" name="Rektangel 9">
            <a:extLst>
              <a:ext uri="{FF2B5EF4-FFF2-40B4-BE49-F238E27FC236}">
                <a16:creationId xmlns:a16="http://schemas.microsoft.com/office/drawing/2014/main" id="{4FE0D4B8-5916-436E-B19E-8DFB5B660F30}"/>
              </a:ext>
            </a:extLst>
          </p:cNvPr>
          <p:cNvSpPr/>
          <p:nvPr/>
        </p:nvSpPr>
        <p:spPr>
          <a:xfrm>
            <a:off x="10700694" y="6338541"/>
            <a:ext cx="1491306" cy="369332"/>
          </a:xfrm>
          <a:prstGeom prst="rect">
            <a:avLst/>
          </a:prstGeom>
        </p:spPr>
        <p:txBody>
          <a:bodyPr wrap="none">
            <a:spAutoFit/>
          </a:bodyPr>
          <a:lstStyle/>
          <a:p>
            <a:r>
              <a:rPr lang="nb-NO" dirty="0"/>
              <a:t>*høy og vann </a:t>
            </a:r>
          </a:p>
        </p:txBody>
      </p:sp>
      <p:sp>
        <p:nvSpPr>
          <p:cNvPr id="11" name="TekstSylinder 10">
            <a:extLst>
              <a:ext uri="{FF2B5EF4-FFF2-40B4-BE49-F238E27FC236}">
                <a16:creationId xmlns:a16="http://schemas.microsoft.com/office/drawing/2014/main" id="{26278509-50FE-4DFA-BBBC-752B091DBD02}"/>
              </a:ext>
            </a:extLst>
          </p:cNvPr>
          <p:cNvSpPr txBox="1"/>
          <p:nvPr/>
        </p:nvSpPr>
        <p:spPr>
          <a:xfrm>
            <a:off x="4665243" y="373649"/>
            <a:ext cx="7464871" cy="646331"/>
          </a:xfrm>
          <a:prstGeom prst="rect">
            <a:avLst/>
          </a:prstGeom>
          <a:noFill/>
        </p:spPr>
        <p:txBody>
          <a:bodyPr wrap="square" rtlCol="0">
            <a:spAutoFit/>
          </a:bodyPr>
          <a:lstStyle/>
          <a:p>
            <a:r>
              <a:rPr lang="nb-NO" dirty="0"/>
              <a:t>Det tar ca. en uke før 1000 liters-tanken er tom. Hvor mye vann drikker flokken av beitedyr (sauene og kuene) i gjennomsnitt per dag?</a:t>
            </a:r>
          </a:p>
        </p:txBody>
      </p:sp>
      <p:sp>
        <p:nvSpPr>
          <p:cNvPr id="12" name="TekstSylinder 11">
            <a:extLst>
              <a:ext uri="{FF2B5EF4-FFF2-40B4-BE49-F238E27FC236}">
                <a16:creationId xmlns:a16="http://schemas.microsoft.com/office/drawing/2014/main" id="{200A6954-0D59-4FEB-A447-9E1181736643}"/>
              </a:ext>
            </a:extLst>
          </p:cNvPr>
          <p:cNvSpPr txBox="1"/>
          <p:nvPr/>
        </p:nvSpPr>
        <p:spPr>
          <a:xfrm>
            <a:off x="4665243" y="1324769"/>
            <a:ext cx="7379369" cy="1477328"/>
          </a:xfrm>
          <a:prstGeom prst="rect">
            <a:avLst/>
          </a:prstGeom>
          <a:noFill/>
          <a:ln w="12700">
            <a:solidFill>
              <a:schemeClr val="tx1"/>
            </a:solidFill>
          </a:ln>
        </p:spPr>
        <p:txBody>
          <a:bodyPr wrap="square" rtlCol="0">
            <a:spAutoFit/>
          </a:bodyPr>
          <a:lstStyle/>
          <a:p>
            <a:endParaRPr lang="nb-NO" dirty="0"/>
          </a:p>
          <a:p>
            <a:endParaRPr lang="nb-NO" dirty="0"/>
          </a:p>
          <a:p>
            <a:endParaRPr lang="nb-NO" dirty="0"/>
          </a:p>
          <a:p>
            <a:endParaRPr lang="nb-NO" dirty="0"/>
          </a:p>
          <a:p>
            <a:endParaRPr lang="nb-NO" dirty="0"/>
          </a:p>
        </p:txBody>
      </p:sp>
      <p:pic>
        <p:nvPicPr>
          <p:cNvPr id="2" name="Bilde 1">
            <a:extLst>
              <a:ext uri="{FF2B5EF4-FFF2-40B4-BE49-F238E27FC236}">
                <a16:creationId xmlns:a16="http://schemas.microsoft.com/office/drawing/2014/main" id="{5465570F-F543-4A60-A549-85B82AA390CE}"/>
              </a:ext>
            </a:extLst>
          </p:cNvPr>
          <p:cNvPicPr>
            <a:picLocks noChangeAspect="1"/>
          </p:cNvPicPr>
          <p:nvPr/>
        </p:nvPicPr>
        <p:blipFill>
          <a:blip r:embed="rId4"/>
          <a:stretch>
            <a:fillRect/>
          </a:stretch>
        </p:blipFill>
        <p:spPr>
          <a:xfrm rot="21050598">
            <a:off x="10603704" y="2842800"/>
            <a:ext cx="1563571" cy="1108432"/>
          </a:xfrm>
          <a:prstGeom prst="rect">
            <a:avLst/>
          </a:prstGeom>
        </p:spPr>
      </p:pic>
    </p:spTree>
    <p:extLst>
      <p:ext uri="{BB962C8B-B14F-4D97-AF65-F5344CB8AC3E}">
        <p14:creationId xmlns:p14="http://schemas.microsoft.com/office/powerpoint/2010/main" val="13858984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ssholder for innhold 4" descr="Et bilde som inneholder person, bakke, utendørs&#10;&#10;Automatisk generert beskrivelse">
            <a:extLst>
              <a:ext uri="{FF2B5EF4-FFF2-40B4-BE49-F238E27FC236}">
                <a16:creationId xmlns:a16="http://schemas.microsoft.com/office/drawing/2014/main" id="{30185A6A-873D-4523-87FA-FFCA0DF165F8}"/>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20231"/>
          <a:stretch/>
        </p:blipFill>
        <p:spPr>
          <a:xfrm>
            <a:off x="212197" y="127168"/>
            <a:ext cx="4531253" cy="4260326"/>
          </a:xfrm>
        </p:spPr>
      </p:pic>
      <p:sp>
        <p:nvSpPr>
          <p:cNvPr id="6" name="TekstSylinder 5">
            <a:extLst>
              <a:ext uri="{FF2B5EF4-FFF2-40B4-BE49-F238E27FC236}">
                <a16:creationId xmlns:a16="http://schemas.microsoft.com/office/drawing/2014/main" id="{33F07CED-27CF-4E23-A254-4862632987FD}"/>
              </a:ext>
            </a:extLst>
          </p:cNvPr>
          <p:cNvSpPr txBox="1"/>
          <p:nvPr/>
        </p:nvSpPr>
        <p:spPr>
          <a:xfrm>
            <a:off x="4918267" y="127168"/>
            <a:ext cx="7061535" cy="646331"/>
          </a:xfrm>
          <a:prstGeom prst="rect">
            <a:avLst/>
          </a:prstGeom>
          <a:noFill/>
        </p:spPr>
        <p:txBody>
          <a:bodyPr wrap="square" rtlCol="0">
            <a:spAutoFit/>
          </a:bodyPr>
          <a:lstStyle/>
          <a:p>
            <a:r>
              <a:rPr lang="nb-NO" dirty="0"/>
              <a:t>Fra Thorvald åpner tankkrana, tar det ca. 9 sekunder å fylle en bøtte med 12 liter vann. Hvor lang tid tar det å tappe 60 liter fra den store tanken? </a:t>
            </a:r>
          </a:p>
        </p:txBody>
      </p:sp>
      <p:sp>
        <p:nvSpPr>
          <p:cNvPr id="7" name="TekstSylinder 6">
            <a:extLst>
              <a:ext uri="{FF2B5EF4-FFF2-40B4-BE49-F238E27FC236}">
                <a16:creationId xmlns:a16="http://schemas.microsoft.com/office/drawing/2014/main" id="{93146920-8B11-4ED3-BA99-7A503D63683F}"/>
              </a:ext>
            </a:extLst>
          </p:cNvPr>
          <p:cNvSpPr txBox="1"/>
          <p:nvPr/>
        </p:nvSpPr>
        <p:spPr>
          <a:xfrm>
            <a:off x="4976138" y="759583"/>
            <a:ext cx="6511012" cy="1200329"/>
          </a:xfrm>
          <a:prstGeom prst="rect">
            <a:avLst/>
          </a:prstGeom>
          <a:noFill/>
          <a:ln w="12700">
            <a:solidFill>
              <a:schemeClr val="tx1"/>
            </a:solidFill>
          </a:ln>
        </p:spPr>
        <p:txBody>
          <a:bodyPr wrap="square" rtlCol="0">
            <a:spAutoFit/>
          </a:bodyPr>
          <a:lstStyle/>
          <a:p>
            <a:endParaRPr lang="nb-NO" dirty="0"/>
          </a:p>
          <a:p>
            <a:endParaRPr lang="nb-NO" dirty="0"/>
          </a:p>
          <a:p>
            <a:endParaRPr lang="nb-NO" dirty="0"/>
          </a:p>
          <a:p>
            <a:endParaRPr lang="nb-NO" dirty="0"/>
          </a:p>
        </p:txBody>
      </p:sp>
      <p:sp>
        <p:nvSpPr>
          <p:cNvPr id="8" name="TekstSylinder 7">
            <a:extLst>
              <a:ext uri="{FF2B5EF4-FFF2-40B4-BE49-F238E27FC236}">
                <a16:creationId xmlns:a16="http://schemas.microsoft.com/office/drawing/2014/main" id="{4A018E97-BC0A-4E1D-B18A-25F1C817A374}"/>
              </a:ext>
            </a:extLst>
          </p:cNvPr>
          <p:cNvSpPr txBox="1"/>
          <p:nvPr/>
        </p:nvSpPr>
        <p:spPr>
          <a:xfrm>
            <a:off x="4918268" y="2102706"/>
            <a:ext cx="5347035" cy="369332"/>
          </a:xfrm>
          <a:prstGeom prst="rect">
            <a:avLst/>
          </a:prstGeom>
          <a:noFill/>
        </p:spPr>
        <p:txBody>
          <a:bodyPr wrap="square" rtlCol="0">
            <a:spAutoFit/>
          </a:bodyPr>
          <a:lstStyle/>
          <a:p>
            <a:r>
              <a:rPr lang="nb-NO" dirty="0"/>
              <a:t>Hvor lang tid tar det å tappe 100 liter vann?</a:t>
            </a:r>
          </a:p>
        </p:txBody>
      </p:sp>
      <p:sp>
        <p:nvSpPr>
          <p:cNvPr id="9" name="TekstSylinder 8">
            <a:extLst>
              <a:ext uri="{FF2B5EF4-FFF2-40B4-BE49-F238E27FC236}">
                <a16:creationId xmlns:a16="http://schemas.microsoft.com/office/drawing/2014/main" id="{1D93C3D0-B744-4560-A65B-0143911A813F}"/>
              </a:ext>
            </a:extLst>
          </p:cNvPr>
          <p:cNvSpPr txBox="1"/>
          <p:nvPr/>
        </p:nvSpPr>
        <p:spPr>
          <a:xfrm>
            <a:off x="4976138" y="2445178"/>
            <a:ext cx="6511012" cy="1200329"/>
          </a:xfrm>
          <a:prstGeom prst="rect">
            <a:avLst/>
          </a:prstGeom>
          <a:noFill/>
          <a:ln w="12700">
            <a:solidFill>
              <a:schemeClr val="tx1"/>
            </a:solidFill>
          </a:ln>
        </p:spPr>
        <p:txBody>
          <a:bodyPr wrap="square" rtlCol="0">
            <a:spAutoFit/>
          </a:bodyPr>
          <a:lstStyle/>
          <a:p>
            <a:endParaRPr lang="nb-NO" dirty="0"/>
          </a:p>
          <a:p>
            <a:endParaRPr lang="nb-NO" dirty="0"/>
          </a:p>
          <a:p>
            <a:endParaRPr lang="nb-NO" dirty="0"/>
          </a:p>
          <a:p>
            <a:endParaRPr lang="nb-NO" dirty="0"/>
          </a:p>
        </p:txBody>
      </p:sp>
      <p:sp>
        <p:nvSpPr>
          <p:cNvPr id="10" name="TekstSylinder 9">
            <a:extLst>
              <a:ext uri="{FF2B5EF4-FFF2-40B4-BE49-F238E27FC236}">
                <a16:creationId xmlns:a16="http://schemas.microsoft.com/office/drawing/2014/main" id="{C3CF263F-2BA1-469C-AAD9-A8C440938077}"/>
              </a:ext>
            </a:extLst>
          </p:cNvPr>
          <p:cNvSpPr txBox="1"/>
          <p:nvPr/>
        </p:nvSpPr>
        <p:spPr>
          <a:xfrm>
            <a:off x="4976138" y="3729335"/>
            <a:ext cx="5347035" cy="369332"/>
          </a:xfrm>
          <a:prstGeom prst="rect">
            <a:avLst/>
          </a:prstGeom>
          <a:noFill/>
        </p:spPr>
        <p:txBody>
          <a:bodyPr wrap="square" rtlCol="0">
            <a:spAutoFit/>
          </a:bodyPr>
          <a:lstStyle/>
          <a:p>
            <a:r>
              <a:rPr lang="nb-NO" dirty="0"/>
              <a:t>Hvor lang tid tar det å tappe 1000 liter vann?</a:t>
            </a:r>
          </a:p>
        </p:txBody>
      </p:sp>
      <p:sp>
        <p:nvSpPr>
          <p:cNvPr id="11" name="TekstSylinder 10">
            <a:extLst>
              <a:ext uri="{FF2B5EF4-FFF2-40B4-BE49-F238E27FC236}">
                <a16:creationId xmlns:a16="http://schemas.microsoft.com/office/drawing/2014/main" id="{61A3ADBD-E71F-4964-BB85-B8565E16A8B6}"/>
              </a:ext>
            </a:extLst>
          </p:cNvPr>
          <p:cNvSpPr txBox="1"/>
          <p:nvPr/>
        </p:nvSpPr>
        <p:spPr>
          <a:xfrm>
            <a:off x="4976138" y="4070688"/>
            <a:ext cx="6511012" cy="1200329"/>
          </a:xfrm>
          <a:prstGeom prst="rect">
            <a:avLst/>
          </a:prstGeom>
          <a:noFill/>
          <a:ln w="12700">
            <a:solidFill>
              <a:schemeClr val="tx1"/>
            </a:solidFill>
          </a:ln>
        </p:spPr>
        <p:txBody>
          <a:bodyPr wrap="square" rtlCol="0">
            <a:spAutoFit/>
          </a:bodyPr>
          <a:lstStyle/>
          <a:p>
            <a:endParaRPr lang="nb-NO" dirty="0"/>
          </a:p>
          <a:p>
            <a:endParaRPr lang="nb-NO" dirty="0"/>
          </a:p>
          <a:p>
            <a:endParaRPr lang="nb-NO" dirty="0"/>
          </a:p>
          <a:p>
            <a:endParaRPr lang="nb-NO" dirty="0"/>
          </a:p>
        </p:txBody>
      </p:sp>
      <p:pic>
        <p:nvPicPr>
          <p:cNvPr id="12" name="Bilde 11">
            <a:extLst>
              <a:ext uri="{FF2B5EF4-FFF2-40B4-BE49-F238E27FC236}">
                <a16:creationId xmlns:a16="http://schemas.microsoft.com/office/drawing/2014/main" id="{F7F82FA1-20D7-4B4D-A7F2-B6E24D38F792}"/>
              </a:ext>
            </a:extLst>
          </p:cNvPr>
          <p:cNvPicPr>
            <a:picLocks noChangeAspect="1"/>
          </p:cNvPicPr>
          <p:nvPr/>
        </p:nvPicPr>
        <p:blipFill rotWithShape="1">
          <a:blip r:embed="rId3"/>
          <a:srcRect t="28578" b="23141"/>
          <a:stretch/>
        </p:blipFill>
        <p:spPr>
          <a:xfrm>
            <a:off x="212197" y="4875798"/>
            <a:ext cx="4531254" cy="1640798"/>
          </a:xfrm>
          <a:prstGeom prst="rect">
            <a:avLst/>
          </a:prstGeom>
        </p:spPr>
      </p:pic>
      <p:sp>
        <p:nvSpPr>
          <p:cNvPr id="13" name="TekstSylinder 12">
            <a:extLst>
              <a:ext uri="{FF2B5EF4-FFF2-40B4-BE49-F238E27FC236}">
                <a16:creationId xmlns:a16="http://schemas.microsoft.com/office/drawing/2014/main" id="{CBF50576-8135-4DF2-9190-6AEE538D22DC}"/>
              </a:ext>
            </a:extLst>
          </p:cNvPr>
          <p:cNvSpPr txBox="1"/>
          <p:nvPr/>
        </p:nvSpPr>
        <p:spPr>
          <a:xfrm>
            <a:off x="7245304" y="5529030"/>
            <a:ext cx="4241845" cy="1138773"/>
          </a:xfrm>
          <a:prstGeom prst="rect">
            <a:avLst/>
          </a:prstGeom>
          <a:noFill/>
          <a:ln w="76200">
            <a:solidFill>
              <a:srgbClr val="FFC000"/>
            </a:solidFill>
          </a:ln>
        </p:spPr>
        <p:txBody>
          <a:bodyPr wrap="square" rtlCol="0">
            <a:spAutoFit/>
          </a:bodyPr>
          <a:lstStyle/>
          <a:p>
            <a:r>
              <a:rPr lang="nb-NO" sz="2800" b="1" i="1" dirty="0"/>
              <a:t>Bra jobba! </a:t>
            </a:r>
          </a:p>
          <a:p>
            <a:r>
              <a:rPr lang="nb-NO" sz="2000" b="1" i="1" dirty="0"/>
              <a:t>Hilsen Thorvald, Kjell-Christian og dyra på gården :-)</a:t>
            </a:r>
            <a:endParaRPr lang="nb-NO" sz="2800" i="1" dirty="0"/>
          </a:p>
        </p:txBody>
      </p:sp>
      <p:pic>
        <p:nvPicPr>
          <p:cNvPr id="3" name="Bilde 2" descr="Et bilde som inneholder person, pattedyr, utendørs, høy&#10;&#10;Automatisk generert beskrivelse">
            <a:extLst>
              <a:ext uri="{FF2B5EF4-FFF2-40B4-BE49-F238E27FC236}">
                <a16:creationId xmlns:a16="http://schemas.microsoft.com/office/drawing/2014/main" id="{AA25A11A-EA2C-407C-BA53-E33564B60AD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18267" y="4875798"/>
            <a:ext cx="2156182" cy="1617137"/>
          </a:xfrm>
          <a:prstGeom prst="rect">
            <a:avLst/>
          </a:prstGeom>
        </p:spPr>
      </p:pic>
    </p:spTree>
    <p:extLst>
      <p:ext uri="{BB962C8B-B14F-4D97-AF65-F5344CB8AC3E}">
        <p14:creationId xmlns:p14="http://schemas.microsoft.com/office/powerpoint/2010/main" val="2288780709"/>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309</TotalTime>
  <Words>670</Words>
  <Application>Microsoft Office PowerPoint</Application>
  <PresentationFormat>Widescreen</PresentationFormat>
  <Paragraphs>98</Paragraphs>
  <Slides>12</Slides>
  <Notes>0</Notes>
  <HiddenSlides>0</HiddenSlides>
  <MMClips>0</MMClips>
  <ScaleCrop>false</ScaleCrop>
  <HeadingPairs>
    <vt:vector size="6" baseType="variant">
      <vt:variant>
        <vt:lpstr>Brukte skrifter</vt:lpstr>
      </vt:variant>
      <vt:variant>
        <vt:i4>5</vt:i4>
      </vt:variant>
      <vt:variant>
        <vt:lpstr>Tema</vt:lpstr>
      </vt:variant>
      <vt:variant>
        <vt:i4>1</vt:i4>
      </vt:variant>
      <vt:variant>
        <vt:lpstr>Lysbildetitler</vt:lpstr>
      </vt:variant>
      <vt:variant>
        <vt:i4>12</vt:i4>
      </vt:variant>
    </vt:vector>
  </HeadingPairs>
  <TitlesOfParts>
    <vt:vector size="18" baseType="lpstr">
      <vt:lpstr>Arial</vt:lpstr>
      <vt:lpstr>Arial Black</vt:lpstr>
      <vt:lpstr>Calibri</vt:lpstr>
      <vt:lpstr>Calibri Light</vt:lpstr>
      <vt:lpstr>Cambria Math</vt:lpstr>
      <vt:lpstr>Office-tema</vt:lpstr>
      <vt:lpstr>     MATTE PÅ GÅRDEN Oppgavesett 1: Thorvald gir vann til dyra</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MATTE PÅ GÅRDEN Oppgavesett 1: Torvald gir vann til dyra</dc:title>
  <dc:creator>Kjell-Christian Bendixen Markset</dc:creator>
  <cp:lastModifiedBy>Kjell-Christian Bendixen Markset</cp:lastModifiedBy>
  <cp:revision>27</cp:revision>
  <dcterms:created xsi:type="dcterms:W3CDTF">2021-03-22T14:21:19Z</dcterms:created>
  <dcterms:modified xsi:type="dcterms:W3CDTF">2021-03-23T12:55:10Z</dcterms:modified>
</cp:coreProperties>
</file>